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Lst>
  <p:sldSz cx="12192000" cy="6858000"/>
  <p:notesSz cx="6858000" cy="9144000"/>
  <p:embeddedFontLst>
    <p:embeddedFont>
      <p:font typeface="Trebuchet MS" panose="020B0603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57"/>
    <a:srgbClr val="D8B250"/>
    <a:srgbClr val="181818"/>
    <a:srgbClr val="797979"/>
    <a:srgbClr val="004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87"/>
    <p:restoredTop sz="86426"/>
  </p:normalViewPr>
  <p:slideViewPr>
    <p:cSldViewPr snapToGrid="0">
      <p:cViewPr varScale="1">
        <p:scale>
          <a:sx n="54" d="100"/>
          <a:sy n="54" d="100"/>
        </p:scale>
        <p:origin x="145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C38AC-1A8C-0849-93F3-6A6447EF6831}"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66C03-043D-8C4F-889D-8003B0CA9147}" type="slidenum">
              <a:rPr lang="en-US" smtClean="0"/>
              <a:t>‹#›</a:t>
            </a:fld>
            <a:endParaRPr lang="en-US"/>
          </a:p>
        </p:txBody>
      </p:sp>
    </p:spTree>
    <p:extLst>
      <p:ext uri="{BB962C8B-B14F-4D97-AF65-F5344CB8AC3E}">
        <p14:creationId xmlns:p14="http://schemas.microsoft.com/office/powerpoint/2010/main" val="19965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66C03-043D-8C4F-889D-8003B0CA9147}" type="slidenum">
              <a:rPr lang="en-US" smtClean="0"/>
              <a:t>1</a:t>
            </a:fld>
            <a:endParaRPr lang="en-US"/>
          </a:p>
        </p:txBody>
      </p:sp>
    </p:spTree>
    <p:extLst>
      <p:ext uri="{BB962C8B-B14F-4D97-AF65-F5344CB8AC3E}">
        <p14:creationId xmlns:p14="http://schemas.microsoft.com/office/powerpoint/2010/main" val="281228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63C63-DC25-9D5E-3F47-6D2228C25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0740A-129B-A828-6FCF-AE8746FBF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CD31C-89B9-4051-761D-F1D6243DED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FDEA36-FBDF-A590-2C7C-5454F3C4912C}"/>
              </a:ext>
            </a:extLst>
          </p:cNvPr>
          <p:cNvSpPr>
            <a:spLocks noGrp="1"/>
          </p:cNvSpPr>
          <p:nvPr>
            <p:ph type="sldNum" sz="quarter" idx="5"/>
          </p:nvPr>
        </p:nvSpPr>
        <p:spPr/>
        <p:txBody>
          <a:bodyPr/>
          <a:lstStyle/>
          <a:p>
            <a:fld id="{04F66C03-043D-8C4F-889D-8003B0CA9147}" type="slidenum">
              <a:rPr lang="en-US" smtClean="0"/>
              <a:t>14</a:t>
            </a:fld>
            <a:endParaRPr lang="en-US"/>
          </a:p>
        </p:txBody>
      </p:sp>
    </p:spTree>
    <p:extLst>
      <p:ext uri="{BB962C8B-B14F-4D97-AF65-F5344CB8AC3E}">
        <p14:creationId xmlns:p14="http://schemas.microsoft.com/office/powerpoint/2010/main" val="231809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778C1-BD8B-4E26-C1EF-50D8AE8AF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A9DCD-FA98-DF6F-0883-85A1358AA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B9134-D797-E904-57B9-D0809B8DD8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47C059-6CF4-65E4-B386-D63337FCA87C}"/>
              </a:ext>
            </a:extLst>
          </p:cNvPr>
          <p:cNvSpPr>
            <a:spLocks noGrp="1"/>
          </p:cNvSpPr>
          <p:nvPr>
            <p:ph type="sldNum" sz="quarter" idx="5"/>
          </p:nvPr>
        </p:nvSpPr>
        <p:spPr/>
        <p:txBody>
          <a:bodyPr/>
          <a:lstStyle/>
          <a:p>
            <a:fld id="{04F66C03-043D-8C4F-889D-8003B0CA9147}" type="slidenum">
              <a:rPr lang="en-US" smtClean="0"/>
              <a:t>15</a:t>
            </a:fld>
            <a:endParaRPr lang="en-US"/>
          </a:p>
        </p:txBody>
      </p:sp>
    </p:spTree>
    <p:extLst>
      <p:ext uri="{BB962C8B-B14F-4D97-AF65-F5344CB8AC3E}">
        <p14:creationId xmlns:p14="http://schemas.microsoft.com/office/powerpoint/2010/main" val="344644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953B1-DB8E-47FA-6EF0-D7A442857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7EE39-AFAC-E37F-CA74-7A04DF15C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7F11D-F008-6E31-E055-1FDD44A08B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1A43CC-C87A-244A-8088-F3872C239096}"/>
              </a:ext>
            </a:extLst>
          </p:cNvPr>
          <p:cNvSpPr>
            <a:spLocks noGrp="1"/>
          </p:cNvSpPr>
          <p:nvPr>
            <p:ph type="sldNum" sz="quarter" idx="5"/>
          </p:nvPr>
        </p:nvSpPr>
        <p:spPr/>
        <p:txBody>
          <a:bodyPr/>
          <a:lstStyle/>
          <a:p>
            <a:fld id="{04F66C03-043D-8C4F-889D-8003B0CA9147}" type="slidenum">
              <a:rPr lang="en-US" smtClean="0"/>
              <a:t>16</a:t>
            </a:fld>
            <a:endParaRPr lang="en-US"/>
          </a:p>
        </p:txBody>
      </p:sp>
    </p:spTree>
    <p:extLst>
      <p:ext uri="{BB962C8B-B14F-4D97-AF65-F5344CB8AC3E}">
        <p14:creationId xmlns:p14="http://schemas.microsoft.com/office/powerpoint/2010/main" val="243726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ABAC8-43EE-D89B-2E23-08E212D4A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7D3A6-6018-5321-59A1-07495F1083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0C3CF-B614-4358-804A-4350EACC3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5F12F9-7E7E-D8A4-27DB-6AF252F50181}"/>
              </a:ext>
            </a:extLst>
          </p:cNvPr>
          <p:cNvSpPr>
            <a:spLocks noGrp="1"/>
          </p:cNvSpPr>
          <p:nvPr>
            <p:ph type="sldNum" sz="quarter" idx="5"/>
          </p:nvPr>
        </p:nvSpPr>
        <p:spPr/>
        <p:txBody>
          <a:bodyPr/>
          <a:lstStyle/>
          <a:p>
            <a:fld id="{04F66C03-043D-8C4F-889D-8003B0CA9147}" type="slidenum">
              <a:rPr lang="en-US" smtClean="0"/>
              <a:t>17</a:t>
            </a:fld>
            <a:endParaRPr lang="en-US"/>
          </a:p>
        </p:txBody>
      </p:sp>
    </p:spTree>
    <p:extLst>
      <p:ext uri="{BB962C8B-B14F-4D97-AF65-F5344CB8AC3E}">
        <p14:creationId xmlns:p14="http://schemas.microsoft.com/office/powerpoint/2010/main" val="6343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66C03-043D-8C4F-889D-8003B0CA9147}" type="slidenum">
              <a:rPr lang="en-US" smtClean="0"/>
              <a:t>4</a:t>
            </a:fld>
            <a:endParaRPr lang="en-US"/>
          </a:p>
        </p:txBody>
      </p:sp>
    </p:spTree>
    <p:extLst>
      <p:ext uri="{BB962C8B-B14F-4D97-AF65-F5344CB8AC3E}">
        <p14:creationId xmlns:p14="http://schemas.microsoft.com/office/powerpoint/2010/main" val="234672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B7C35-87A0-90AB-3413-9FF02DDC3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49BB9-49CB-5846-0034-B88415003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23F67D-8AF4-3828-8519-7D9A818D40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9BAC21-3EF8-3895-8168-B4EB9DEDCB83}"/>
              </a:ext>
            </a:extLst>
          </p:cNvPr>
          <p:cNvSpPr>
            <a:spLocks noGrp="1"/>
          </p:cNvSpPr>
          <p:nvPr>
            <p:ph type="sldNum" sz="quarter" idx="5"/>
          </p:nvPr>
        </p:nvSpPr>
        <p:spPr/>
        <p:txBody>
          <a:bodyPr/>
          <a:lstStyle/>
          <a:p>
            <a:fld id="{04F66C03-043D-8C4F-889D-8003B0CA9147}" type="slidenum">
              <a:rPr lang="en-US" smtClean="0"/>
              <a:t>5</a:t>
            </a:fld>
            <a:endParaRPr lang="en-US"/>
          </a:p>
        </p:txBody>
      </p:sp>
    </p:spTree>
    <p:extLst>
      <p:ext uri="{BB962C8B-B14F-4D97-AF65-F5344CB8AC3E}">
        <p14:creationId xmlns:p14="http://schemas.microsoft.com/office/powerpoint/2010/main" val="115114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E8FDA-9153-B21F-50D6-07D279FD3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368E1-0F4D-597C-9FCB-152B20B75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455FA-19C7-516F-7931-0B6F59F836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52BDBD-6341-1A04-4C2F-D78C317F41F5}"/>
              </a:ext>
            </a:extLst>
          </p:cNvPr>
          <p:cNvSpPr>
            <a:spLocks noGrp="1"/>
          </p:cNvSpPr>
          <p:nvPr>
            <p:ph type="sldNum" sz="quarter" idx="5"/>
          </p:nvPr>
        </p:nvSpPr>
        <p:spPr/>
        <p:txBody>
          <a:bodyPr/>
          <a:lstStyle/>
          <a:p>
            <a:fld id="{04F66C03-043D-8C4F-889D-8003B0CA9147}" type="slidenum">
              <a:rPr lang="en-US" smtClean="0"/>
              <a:t>6</a:t>
            </a:fld>
            <a:endParaRPr lang="en-US"/>
          </a:p>
        </p:txBody>
      </p:sp>
    </p:spTree>
    <p:extLst>
      <p:ext uri="{BB962C8B-B14F-4D97-AF65-F5344CB8AC3E}">
        <p14:creationId xmlns:p14="http://schemas.microsoft.com/office/powerpoint/2010/main" val="23296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66C03-043D-8C4F-889D-8003B0CA9147}" type="slidenum">
              <a:rPr lang="en-US" smtClean="0"/>
              <a:t>7</a:t>
            </a:fld>
            <a:endParaRPr lang="en-US"/>
          </a:p>
        </p:txBody>
      </p:sp>
    </p:spTree>
    <p:extLst>
      <p:ext uri="{BB962C8B-B14F-4D97-AF65-F5344CB8AC3E}">
        <p14:creationId xmlns:p14="http://schemas.microsoft.com/office/powerpoint/2010/main" val="31690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66C03-043D-8C4F-889D-8003B0CA9147}" type="slidenum">
              <a:rPr lang="en-US" smtClean="0"/>
              <a:t>8</a:t>
            </a:fld>
            <a:endParaRPr lang="en-US"/>
          </a:p>
        </p:txBody>
      </p:sp>
    </p:spTree>
    <p:extLst>
      <p:ext uri="{BB962C8B-B14F-4D97-AF65-F5344CB8AC3E}">
        <p14:creationId xmlns:p14="http://schemas.microsoft.com/office/powerpoint/2010/main" val="386051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66C03-043D-8C4F-889D-8003B0CA9147}" type="slidenum">
              <a:rPr lang="en-US" smtClean="0"/>
              <a:t>10</a:t>
            </a:fld>
            <a:endParaRPr lang="en-US"/>
          </a:p>
        </p:txBody>
      </p:sp>
    </p:spTree>
    <p:extLst>
      <p:ext uri="{BB962C8B-B14F-4D97-AF65-F5344CB8AC3E}">
        <p14:creationId xmlns:p14="http://schemas.microsoft.com/office/powerpoint/2010/main" val="343328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0597A-2744-2240-FB24-40561037D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4D70B-83C5-7CCD-170F-8CF5B8774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7B87F4-3DD2-FB8B-35BE-8CBE92F217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082A2F-146A-57D1-2895-D805F0EE936B}"/>
              </a:ext>
            </a:extLst>
          </p:cNvPr>
          <p:cNvSpPr>
            <a:spLocks noGrp="1"/>
          </p:cNvSpPr>
          <p:nvPr>
            <p:ph type="sldNum" sz="quarter" idx="5"/>
          </p:nvPr>
        </p:nvSpPr>
        <p:spPr/>
        <p:txBody>
          <a:bodyPr/>
          <a:lstStyle/>
          <a:p>
            <a:fld id="{04F66C03-043D-8C4F-889D-8003B0CA9147}" type="slidenum">
              <a:rPr lang="en-US" smtClean="0"/>
              <a:t>12</a:t>
            </a:fld>
            <a:endParaRPr lang="en-US"/>
          </a:p>
        </p:txBody>
      </p:sp>
    </p:spTree>
    <p:extLst>
      <p:ext uri="{BB962C8B-B14F-4D97-AF65-F5344CB8AC3E}">
        <p14:creationId xmlns:p14="http://schemas.microsoft.com/office/powerpoint/2010/main" val="192839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6FDB5-65A6-EB50-B645-AD842C197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AE7C4-DA5C-0E0D-9E6E-57DD3D3EA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F7DC9-97DF-C7AE-8964-C0E5066787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27017C-D3B9-13F4-DBA5-1988A9E52AE2}"/>
              </a:ext>
            </a:extLst>
          </p:cNvPr>
          <p:cNvSpPr>
            <a:spLocks noGrp="1"/>
          </p:cNvSpPr>
          <p:nvPr>
            <p:ph type="sldNum" sz="quarter" idx="5"/>
          </p:nvPr>
        </p:nvSpPr>
        <p:spPr/>
        <p:txBody>
          <a:bodyPr/>
          <a:lstStyle/>
          <a:p>
            <a:fld id="{04F66C03-043D-8C4F-889D-8003B0CA9147}" type="slidenum">
              <a:rPr lang="en-US" smtClean="0"/>
              <a:t>13</a:t>
            </a:fld>
            <a:endParaRPr lang="en-US"/>
          </a:p>
        </p:txBody>
      </p:sp>
    </p:spTree>
    <p:extLst>
      <p:ext uri="{BB962C8B-B14F-4D97-AF65-F5344CB8AC3E}">
        <p14:creationId xmlns:p14="http://schemas.microsoft.com/office/powerpoint/2010/main" val="153447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C3D6-7122-1C02-085F-697C0FF29C5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39D2766-A337-D443-899C-BB2FAD32A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5207D47-9198-E7BC-C212-A29237AEE9F2}"/>
              </a:ext>
            </a:extLst>
          </p:cNvPr>
          <p:cNvSpPr>
            <a:spLocks noGrp="1"/>
          </p:cNvSpPr>
          <p:nvPr>
            <p:ph type="dt" sz="half" idx="10"/>
          </p:nvPr>
        </p:nvSpPr>
        <p:spPr/>
        <p:txBody>
          <a:bodyPr/>
          <a:lstStyle/>
          <a:p>
            <a:fld id="{91F98BC5-CA18-4144-97E0-BF00C971AFB8}" type="datetimeFigureOut">
              <a:rPr lang="en-US" smtClean="0"/>
              <a:t>9/18/2025</a:t>
            </a:fld>
            <a:endParaRPr lang="en-US"/>
          </a:p>
        </p:txBody>
      </p:sp>
      <p:sp>
        <p:nvSpPr>
          <p:cNvPr id="5" name="Footer Placeholder 4">
            <a:extLst>
              <a:ext uri="{FF2B5EF4-FFF2-40B4-BE49-F238E27FC236}">
                <a16:creationId xmlns:a16="http://schemas.microsoft.com/office/drawing/2014/main" id="{27DF2ABE-5D69-A001-F472-137DCA42B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A1258-5AEE-4191-22DC-5476C85B7232}"/>
              </a:ext>
            </a:extLst>
          </p:cNvPr>
          <p:cNvSpPr>
            <a:spLocks noGrp="1"/>
          </p:cNvSpPr>
          <p:nvPr>
            <p:ph type="sldNum" sz="quarter" idx="12"/>
          </p:nvPr>
        </p:nvSpPr>
        <p:spPr/>
        <p:txBody>
          <a:bodyPr/>
          <a:lstStyle/>
          <a:p>
            <a:fld id="{CA806FE9-03F4-9F43-B53A-5EFE1A46284A}" type="slidenum">
              <a:rPr lang="en-US" smtClean="0"/>
              <a:t>‹#›</a:t>
            </a:fld>
            <a:endParaRPr lang="en-US"/>
          </a:p>
        </p:txBody>
      </p:sp>
    </p:spTree>
    <p:extLst>
      <p:ext uri="{BB962C8B-B14F-4D97-AF65-F5344CB8AC3E}">
        <p14:creationId xmlns:p14="http://schemas.microsoft.com/office/powerpoint/2010/main" val="216438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528C-2385-82A6-7677-5DC612D0F0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FC321-1F32-358C-92DE-2DF17ED921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CF233-9582-2121-34D0-4D806580946E}"/>
              </a:ext>
            </a:extLst>
          </p:cNvPr>
          <p:cNvSpPr>
            <a:spLocks noGrp="1"/>
          </p:cNvSpPr>
          <p:nvPr>
            <p:ph type="dt" sz="half" idx="10"/>
          </p:nvPr>
        </p:nvSpPr>
        <p:spPr/>
        <p:txBody>
          <a:bodyPr/>
          <a:lstStyle/>
          <a:p>
            <a:fld id="{91F98BC5-CA18-4144-97E0-BF00C971AFB8}" type="datetimeFigureOut">
              <a:rPr lang="en-US" smtClean="0"/>
              <a:t>9/18/2025</a:t>
            </a:fld>
            <a:endParaRPr lang="en-US"/>
          </a:p>
        </p:txBody>
      </p:sp>
      <p:sp>
        <p:nvSpPr>
          <p:cNvPr id="5" name="Footer Placeholder 4">
            <a:extLst>
              <a:ext uri="{FF2B5EF4-FFF2-40B4-BE49-F238E27FC236}">
                <a16:creationId xmlns:a16="http://schemas.microsoft.com/office/drawing/2014/main" id="{2F34E247-C6E6-15BA-715A-837AF4D1D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BE92D-803E-E50E-6FC6-3A13FF80E762}"/>
              </a:ext>
            </a:extLst>
          </p:cNvPr>
          <p:cNvSpPr>
            <a:spLocks noGrp="1"/>
          </p:cNvSpPr>
          <p:nvPr>
            <p:ph type="sldNum" sz="quarter" idx="12"/>
          </p:nvPr>
        </p:nvSpPr>
        <p:spPr/>
        <p:txBody>
          <a:bodyPr/>
          <a:lstStyle/>
          <a:p>
            <a:fld id="{CA806FE9-03F4-9F43-B53A-5EFE1A46284A}" type="slidenum">
              <a:rPr lang="en-US" smtClean="0"/>
              <a:t>‹#›</a:t>
            </a:fld>
            <a:endParaRPr lang="en-US"/>
          </a:p>
        </p:txBody>
      </p:sp>
    </p:spTree>
    <p:extLst>
      <p:ext uri="{BB962C8B-B14F-4D97-AF65-F5344CB8AC3E}">
        <p14:creationId xmlns:p14="http://schemas.microsoft.com/office/powerpoint/2010/main" val="388796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55EF4-A793-B296-571F-234FC41670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F0706-1B17-DDAD-00F6-BA70E875D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3ADCC-9379-12DC-9224-FDFB59550C9D}"/>
              </a:ext>
            </a:extLst>
          </p:cNvPr>
          <p:cNvSpPr>
            <a:spLocks noGrp="1"/>
          </p:cNvSpPr>
          <p:nvPr>
            <p:ph type="dt" sz="half" idx="10"/>
          </p:nvPr>
        </p:nvSpPr>
        <p:spPr/>
        <p:txBody>
          <a:bodyPr/>
          <a:lstStyle/>
          <a:p>
            <a:fld id="{91F98BC5-CA18-4144-97E0-BF00C971AFB8}" type="datetimeFigureOut">
              <a:rPr lang="en-US" smtClean="0"/>
              <a:t>9/18/2025</a:t>
            </a:fld>
            <a:endParaRPr lang="en-US"/>
          </a:p>
        </p:txBody>
      </p:sp>
      <p:sp>
        <p:nvSpPr>
          <p:cNvPr id="5" name="Footer Placeholder 4">
            <a:extLst>
              <a:ext uri="{FF2B5EF4-FFF2-40B4-BE49-F238E27FC236}">
                <a16:creationId xmlns:a16="http://schemas.microsoft.com/office/drawing/2014/main" id="{C2FA9732-5271-9F9D-0D6C-F13ADA3FC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6D9E7-086F-635E-EB35-2E89FF2AC992}"/>
              </a:ext>
            </a:extLst>
          </p:cNvPr>
          <p:cNvSpPr>
            <a:spLocks noGrp="1"/>
          </p:cNvSpPr>
          <p:nvPr>
            <p:ph type="sldNum" sz="quarter" idx="12"/>
          </p:nvPr>
        </p:nvSpPr>
        <p:spPr/>
        <p:txBody>
          <a:bodyPr/>
          <a:lstStyle/>
          <a:p>
            <a:fld id="{CA806FE9-03F4-9F43-B53A-5EFE1A46284A}" type="slidenum">
              <a:rPr lang="en-US" smtClean="0"/>
              <a:t>‹#›</a:t>
            </a:fld>
            <a:endParaRPr lang="en-US"/>
          </a:p>
        </p:txBody>
      </p:sp>
    </p:spTree>
    <p:extLst>
      <p:ext uri="{BB962C8B-B14F-4D97-AF65-F5344CB8AC3E}">
        <p14:creationId xmlns:p14="http://schemas.microsoft.com/office/powerpoint/2010/main" val="2199733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669E-0949-CDDF-B175-4D6468AD6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409F4E-A05F-D034-2DCD-A753E9C37A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17F81A-227E-9A4F-41AB-14C87D61A934}"/>
              </a:ext>
            </a:extLst>
          </p:cNvPr>
          <p:cNvSpPr>
            <a:spLocks noGrp="1"/>
          </p:cNvSpPr>
          <p:nvPr>
            <p:ph type="dt" sz="half" idx="10"/>
          </p:nvPr>
        </p:nvSpPr>
        <p:spPr/>
        <p:txBody>
          <a:bodyPr/>
          <a:lstStyle/>
          <a:p>
            <a:fld id="{1765D9C4-F455-7A45-BB6C-CB3742C212AD}" type="datetimeFigureOut">
              <a:rPr lang="en-US" smtClean="0"/>
              <a:t>9/18/2025</a:t>
            </a:fld>
            <a:endParaRPr lang="en-US"/>
          </a:p>
        </p:txBody>
      </p:sp>
      <p:sp>
        <p:nvSpPr>
          <p:cNvPr id="5" name="Footer Placeholder 4">
            <a:extLst>
              <a:ext uri="{FF2B5EF4-FFF2-40B4-BE49-F238E27FC236}">
                <a16:creationId xmlns:a16="http://schemas.microsoft.com/office/drawing/2014/main" id="{21B6E6B6-3FEE-5317-DCEC-93D16BF15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4AA0A-8629-A080-EA4A-0BED861C7873}"/>
              </a:ext>
            </a:extLst>
          </p:cNvPr>
          <p:cNvSpPr>
            <a:spLocks noGrp="1"/>
          </p:cNvSpPr>
          <p:nvPr>
            <p:ph type="sldNum" sz="quarter" idx="12"/>
          </p:nvPr>
        </p:nvSpPr>
        <p:spPr/>
        <p:txBody>
          <a:bodyPr/>
          <a:lstStyle/>
          <a:p>
            <a:fld id="{40032452-E080-F142-A381-8A41161E3309}" type="slidenum">
              <a:rPr lang="en-US" smtClean="0"/>
              <a:t>‹#›</a:t>
            </a:fld>
            <a:endParaRPr lang="en-US"/>
          </a:p>
        </p:txBody>
      </p:sp>
    </p:spTree>
    <p:extLst>
      <p:ext uri="{BB962C8B-B14F-4D97-AF65-F5344CB8AC3E}">
        <p14:creationId xmlns:p14="http://schemas.microsoft.com/office/powerpoint/2010/main" val="49673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098E-30B8-1C24-683C-7BBFEBC7D6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9771A-6CDE-5F80-BB95-180B6D5A48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6ED0A-06AE-8955-9C7F-F6A176122637}"/>
              </a:ext>
            </a:extLst>
          </p:cNvPr>
          <p:cNvSpPr>
            <a:spLocks noGrp="1"/>
          </p:cNvSpPr>
          <p:nvPr>
            <p:ph type="dt" sz="half" idx="10"/>
          </p:nvPr>
        </p:nvSpPr>
        <p:spPr/>
        <p:txBody>
          <a:bodyPr/>
          <a:lstStyle/>
          <a:p>
            <a:fld id="{1765D9C4-F455-7A45-BB6C-CB3742C212AD}" type="datetimeFigureOut">
              <a:rPr lang="en-US" smtClean="0"/>
              <a:t>9/18/2025</a:t>
            </a:fld>
            <a:endParaRPr lang="en-US"/>
          </a:p>
        </p:txBody>
      </p:sp>
      <p:sp>
        <p:nvSpPr>
          <p:cNvPr id="5" name="Footer Placeholder 4">
            <a:extLst>
              <a:ext uri="{FF2B5EF4-FFF2-40B4-BE49-F238E27FC236}">
                <a16:creationId xmlns:a16="http://schemas.microsoft.com/office/drawing/2014/main" id="{2C25ADBF-C1B9-3C57-6B2D-CB88295C4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9B6E6-1212-ECBF-F192-74BD0D92F87A}"/>
              </a:ext>
            </a:extLst>
          </p:cNvPr>
          <p:cNvSpPr>
            <a:spLocks noGrp="1"/>
          </p:cNvSpPr>
          <p:nvPr>
            <p:ph type="sldNum" sz="quarter" idx="12"/>
          </p:nvPr>
        </p:nvSpPr>
        <p:spPr/>
        <p:txBody>
          <a:bodyPr/>
          <a:lstStyle/>
          <a:p>
            <a:fld id="{40032452-E080-F142-A381-8A41161E3309}" type="slidenum">
              <a:rPr lang="en-US" smtClean="0"/>
              <a:t>‹#›</a:t>
            </a:fld>
            <a:endParaRPr lang="en-US"/>
          </a:p>
        </p:txBody>
      </p:sp>
    </p:spTree>
    <p:extLst>
      <p:ext uri="{BB962C8B-B14F-4D97-AF65-F5344CB8AC3E}">
        <p14:creationId xmlns:p14="http://schemas.microsoft.com/office/powerpoint/2010/main" val="271455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3204-565B-9352-FE1C-7E5AAA213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8B1931-5EEF-37DC-9A18-C0B3CDC6CE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BB72B6-A3E8-54F8-52E3-D4A678EA26B2}"/>
              </a:ext>
            </a:extLst>
          </p:cNvPr>
          <p:cNvSpPr>
            <a:spLocks noGrp="1"/>
          </p:cNvSpPr>
          <p:nvPr>
            <p:ph type="dt" sz="half" idx="10"/>
          </p:nvPr>
        </p:nvSpPr>
        <p:spPr/>
        <p:txBody>
          <a:bodyPr/>
          <a:lstStyle/>
          <a:p>
            <a:fld id="{1765D9C4-F455-7A45-BB6C-CB3742C212AD}" type="datetimeFigureOut">
              <a:rPr lang="en-US" smtClean="0"/>
              <a:t>9/18/2025</a:t>
            </a:fld>
            <a:endParaRPr lang="en-US"/>
          </a:p>
        </p:txBody>
      </p:sp>
      <p:sp>
        <p:nvSpPr>
          <p:cNvPr id="5" name="Footer Placeholder 4">
            <a:extLst>
              <a:ext uri="{FF2B5EF4-FFF2-40B4-BE49-F238E27FC236}">
                <a16:creationId xmlns:a16="http://schemas.microsoft.com/office/drawing/2014/main" id="{7F0124C0-ACEB-C4E5-9A91-872B4171D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73EE1-AC72-610B-CB15-5520FBDF15C0}"/>
              </a:ext>
            </a:extLst>
          </p:cNvPr>
          <p:cNvSpPr>
            <a:spLocks noGrp="1"/>
          </p:cNvSpPr>
          <p:nvPr>
            <p:ph type="sldNum" sz="quarter" idx="12"/>
          </p:nvPr>
        </p:nvSpPr>
        <p:spPr/>
        <p:txBody>
          <a:bodyPr/>
          <a:lstStyle/>
          <a:p>
            <a:fld id="{40032452-E080-F142-A381-8A41161E3309}" type="slidenum">
              <a:rPr lang="en-US" smtClean="0"/>
              <a:t>‹#›</a:t>
            </a:fld>
            <a:endParaRPr lang="en-US"/>
          </a:p>
        </p:txBody>
      </p:sp>
    </p:spTree>
    <p:extLst>
      <p:ext uri="{BB962C8B-B14F-4D97-AF65-F5344CB8AC3E}">
        <p14:creationId xmlns:p14="http://schemas.microsoft.com/office/powerpoint/2010/main" val="161593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9899-68A2-DC7B-292E-5B1E1F0C2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53034-E082-1A57-0E41-4081048EC4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7FCF53-C2FF-48CE-5321-A8182C7C3B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5EAFB8-8894-B617-0C0B-9B887008C1ED}"/>
              </a:ext>
            </a:extLst>
          </p:cNvPr>
          <p:cNvSpPr>
            <a:spLocks noGrp="1"/>
          </p:cNvSpPr>
          <p:nvPr>
            <p:ph type="dt" sz="half" idx="10"/>
          </p:nvPr>
        </p:nvSpPr>
        <p:spPr/>
        <p:txBody>
          <a:bodyPr/>
          <a:lstStyle/>
          <a:p>
            <a:fld id="{1765D9C4-F455-7A45-BB6C-CB3742C212AD}" type="datetimeFigureOut">
              <a:rPr lang="en-US" smtClean="0"/>
              <a:t>9/18/2025</a:t>
            </a:fld>
            <a:endParaRPr lang="en-US"/>
          </a:p>
        </p:txBody>
      </p:sp>
      <p:sp>
        <p:nvSpPr>
          <p:cNvPr id="6" name="Footer Placeholder 5">
            <a:extLst>
              <a:ext uri="{FF2B5EF4-FFF2-40B4-BE49-F238E27FC236}">
                <a16:creationId xmlns:a16="http://schemas.microsoft.com/office/drawing/2014/main" id="{8124F06A-7B02-846A-40FD-E3485E13A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20447-50C0-8B70-4A47-FA01550F5D2D}"/>
              </a:ext>
            </a:extLst>
          </p:cNvPr>
          <p:cNvSpPr>
            <a:spLocks noGrp="1"/>
          </p:cNvSpPr>
          <p:nvPr>
            <p:ph type="sldNum" sz="quarter" idx="12"/>
          </p:nvPr>
        </p:nvSpPr>
        <p:spPr/>
        <p:txBody>
          <a:bodyPr/>
          <a:lstStyle/>
          <a:p>
            <a:fld id="{40032452-E080-F142-A381-8A41161E3309}" type="slidenum">
              <a:rPr lang="en-US" smtClean="0"/>
              <a:t>‹#›</a:t>
            </a:fld>
            <a:endParaRPr lang="en-US"/>
          </a:p>
        </p:txBody>
      </p:sp>
    </p:spTree>
    <p:extLst>
      <p:ext uri="{BB962C8B-B14F-4D97-AF65-F5344CB8AC3E}">
        <p14:creationId xmlns:p14="http://schemas.microsoft.com/office/powerpoint/2010/main" val="3956667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56A7-8E56-B339-58BC-806411CB6E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3FC53F-AD14-FE76-870B-04402AD19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ABF5A0-E374-3EB1-1EC8-91D14CE75C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B7EA1-2CF7-DC29-50F0-2E6872C7C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33EB99-A324-461A-092A-4484A8EFE7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E43EE1-8D68-FA2F-94B3-5F37944DACCF}"/>
              </a:ext>
            </a:extLst>
          </p:cNvPr>
          <p:cNvSpPr>
            <a:spLocks noGrp="1"/>
          </p:cNvSpPr>
          <p:nvPr>
            <p:ph type="dt" sz="half" idx="10"/>
          </p:nvPr>
        </p:nvSpPr>
        <p:spPr/>
        <p:txBody>
          <a:bodyPr/>
          <a:lstStyle/>
          <a:p>
            <a:fld id="{1765D9C4-F455-7A45-BB6C-CB3742C212AD}" type="datetimeFigureOut">
              <a:rPr lang="en-US" smtClean="0"/>
              <a:t>9/18/2025</a:t>
            </a:fld>
            <a:endParaRPr lang="en-US"/>
          </a:p>
        </p:txBody>
      </p:sp>
      <p:sp>
        <p:nvSpPr>
          <p:cNvPr id="8" name="Footer Placeholder 7">
            <a:extLst>
              <a:ext uri="{FF2B5EF4-FFF2-40B4-BE49-F238E27FC236}">
                <a16:creationId xmlns:a16="http://schemas.microsoft.com/office/drawing/2014/main" id="{303DE11F-4DEC-05CF-0AA4-336BD161D5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297BB1-C3CA-7C28-9817-01D20ECCD70B}"/>
              </a:ext>
            </a:extLst>
          </p:cNvPr>
          <p:cNvSpPr>
            <a:spLocks noGrp="1"/>
          </p:cNvSpPr>
          <p:nvPr>
            <p:ph type="sldNum" sz="quarter" idx="12"/>
          </p:nvPr>
        </p:nvSpPr>
        <p:spPr/>
        <p:txBody>
          <a:bodyPr/>
          <a:lstStyle/>
          <a:p>
            <a:fld id="{40032452-E080-F142-A381-8A41161E3309}" type="slidenum">
              <a:rPr lang="en-US" smtClean="0"/>
              <a:t>‹#›</a:t>
            </a:fld>
            <a:endParaRPr lang="en-US"/>
          </a:p>
        </p:txBody>
      </p:sp>
    </p:spTree>
    <p:extLst>
      <p:ext uri="{BB962C8B-B14F-4D97-AF65-F5344CB8AC3E}">
        <p14:creationId xmlns:p14="http://schemas.microsoft.com/office/powerpoint/2010/main" val="4203308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A305-05FC-DD0C-1FBD-1E377896E8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1538D0-006D-EAFE-8928-F3B2A643CFE7}"/>
              </a:ext>
            </a:extLst>
          </p:cNvPr>
          <p:cNvSpPr>
            <a:spLocks noGrp="1"/>
          </p:cNvSpPr>
          <p:nvPr>
            <p:ph type="dt" sz="half" idx="10"/>
          </p:nvPr>
        </p:nvSpPr>
        <p:spPr/>
        <p:txBody>
          <a:bodyPr/>
          <a:lstStyle/>
          <a:p>
            <a:fld id="{1765D9C4-F455-7A45-BB6C-CB3742C212AD}" type="datetimeFigureOut">
              <a:rPr lang="en-US" smtClean="0"/>
              <a:t>9/18/2025</a:t>
            </a:fld>
            <a:endParaRPr lang="en-US"/>
          </a:p>
        </p:txBody>
      </p:sp>
      <p:sp>
        <p:nvSpPr>
          <p:cNvPr id="4" name="Footer Placeholder 3">
            <a:extLst>
              <a:ext uri="{FF2B5EF4-FFF2-40B4-BE49-F238E27FC236}">
                <a16:creationId xmlns:a16="http://schemas.microsoft.com/office/drawing/2014/main" id="{98E39A84-AC7A-E074-8FCD-BB9F69DCB2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C96F44-332F-5F52-17E7-0C3B12BA4292}"/>
              </a:ext>
            </a:extLst>
          </p:cNvPr>
          <p:cNvSpPr>
            <a:spLocks noGrp="1"/>
          </p:cNvSpPr>
          <p:nvPr>
            <p:ph type="sldNum" sz="quarter" idx="12"/>
          </p:nvPr>
        </p:nvSpPr>
        <p:spPr/>
        <p:txBody>
          <a:bodyPr/>
          <a:lstStyle/>
          <a:p>
            <a:fld id="{40032452-E080-F142-A381-8A41161E3309}" type="slidenum">
              <a:rPr lang="en-US" smtClean="0"/>
              <a:t>‹#›</a:t>
            </a:fld>
            <a:endParaRPr lang="en-US"/>
          </a:p>
        </p:txBody>
      </p:sp>
    </p:spTree>
    <p:extLst>
      <p:ext uri="{BB962C8B-B14F-4D97-AF65-F5344CB8AC3E}">
        <p14:creationId xmlns:p14="http://schemas.microsoft.com/office/powerpoint/2010/main" val="2650512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135E5-E915-F0F2-73D2-6F35EB21D113}"/>
              </a:ext>
            </a:extLst>
          </p:cNvPr>
          <p:cNvSpPr>
            <a:spLocks noGrp="1"/>
          </p:cNvSpPr>
          <p:nvPr>
            <p:ph type="dt" sz="half" idx="10"/>
          </p:nvPr>
        </p:nvSpPr>
        <p:spPr/>
        <p:txBody>
          <a:bodyPr/>
          <a:lstStyle/>
          <a:p>
            <a:fld id="{1765D9C4-F455-7A45-BB6C-CB3742C212AD}" type="datetimeFigureOut">
              <a:rPr lang="en-US" smtClean="0"/>
              <a:t>9/18/2025</a:t>
            </a:fld>
            <a:endParaRPr lang="en-US"/>
          </a:p>
        </p:txBody>
      </p:sp>
      <p:sp>
        <p:nvSpPr>
          <p:cNvPr id="3" name="Footer Placeholder 2">
            <a:extLst>
              <a:ext uri="{FF2B5EF4-FFF2-40B4-BE49-F238E27FC236}">
                <a16:creationId xmlns:a16="http://schemas.microsoft.com/office/drawing/2014/main" id="{299D2AFB-C54C-448D-B41F-9CB06D8831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91C03E-5EC3-0AA5-662E-3B71A3375F86}"/>
              </a:ext>
            </a:extLst>
          </p:cNvPr>
          <p:cNvSpPr>
            <a:spLocks noGrp="1"/>
          </p:cNvSpPr>
          <p:nvPr>
            <p:ph type="sldNum" sz="quarter" idx="12"/>
          </p:nvPr>
        </p:nvSpPr>
        <p:spPr/>
        <p:txBody>
          <a:bodyPr/>
          <a:lstStyle/>
          <a:p>
            <a:fld id="{40032452-E080-F142-A381-8A41161E3309}" type="slidenum">
              <a:rPr lang="en-US" smtClean="0"/>
              <a:t>‹#›</a:t>
            </a:fld>
            <a:endParaRPr lang="en-US"/>
          </a:p>
        </p:txBody>
      </p:sp>
    </p:spTree>
    <p:extLst>
      <p:ext uri="{BB962C8B-B14F-4D97-AF65-F5344CB8AC3E}">
        <p14:creationId xmlns:p14="http://schemas.microsoft.com/office/powerpoint/2010/main" val="365910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4557-25F7-976E-A88D-6FE6D7EFF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5005CA-F31F-32E2-6722-2C12223256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960448-9981-07C9-2A35-FE790BBC3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868337-6FD2-0128-DE72-FE6C789ED4A8}"/>
              </a:ext>
            </a:extLst>
          </p:cNvPr>
          <p:cNvSpPr>
            <a:spLocks noGrp="1"/>
          </p:cNvSpPr>
          <p:nvPr>
            <p:ph type="dt" sz="half" idx="10"/>
          </p:nvPr>
        </p:nvSpPr>
        <p:spPr/>
        <p:txBody>
          <a:bodyPr/>
          <a:lstStyle/>
          <a:p>
            <a:fld id="{1765D9C4-F455-7A45-BB6C-CB3742C212AD}" type="datetimeFigureOut">
              <a:rPr lang="en-US" smtClean="0"/>
              <a:t>9/18/2025</a:t>
            </a:fld>
            <a:endParaRPr lang="en-US"/>
          </a:p>
        </p:txBody>
      </p:sp>
      <p:sp>
        <p:nvSpPr>
          <p:cNvPr id="6" name="Footer Placeholder 5">
            <a:extLst>
              <a:ext uri="{FF2B5EF4-FFF2-40B4-BE49-F238E27FC236}">
                <a16:creationId xmlns:a16="http://schemas.microsoft.com/office/drawing/2014/main" id="{23F3E372-FB10-1DA5-F135-BF43676AE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EA119-F1B8-EA50-2668-48984FD27ED4}"/>
              </a:ext>
            </a:extLst>
          </p:cNvPr>
          <p:cNvSpPr>
            <a:spLocks noGrp="1"/>
          </p:cNvSpPr>
          <p:nvPr>
            <p:ph type="sldNum" sz="quarter" idx="12"/>
          </p:nvPr>
        </p:nvSpPr>
        <p:spPr/>
        <p:txBody>
          <a:bodyPr/>
          <a:lstStyle/>
          <a:p>
            <a:fld id="{40032452-E080-F142-A381-8A41161E3309}" type="slidenum">
              <a:rPr lang="en-US" smtClean="0"/>
              <a:t>‹#›</a:t>
            </a:fld>
            <a:endParaRPr lang="en-US"/>
          </a:p>
        </p:txBody>
      </p:sp>
    </p:spTree>
    <p:extLst>
      <p:ext uri="{BB962C8B-B14F-4D97-AF65-F5344CB8AC3E}">
        <p14:creationId xmlns:p14="http://schemas.microsoft.com/office/powerpoint/2010/main" val="278982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DFEB-CC00-72AF-15A0-95EE2CFE9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01B252-794B-70A8-53E4-60F2D81F7D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929FF-1504-DF9D-FFB2-467DDB90BFF9}"/>
              </a:ext>
            </a:extLst>
          </p:cNvPr>
          <p:cNvSpPr>
            <a:spLocks noGrp="1"/>
          </p:cNvSpPr>
          <p:nvPr>
            <p:ph type="dt" sz="half" idx="10"/>
          </p:nvPr>
        </p:nvSpPr>
        <p:spPr/>
        <p:txBody>
          <a:bodyPr/>
          <a:lstStyle/>
          <a:p>
            <a:fld id="{91F98BC5-CA18-4144-97E0-BF00C971AFB8}" type="datetimeFigureOut">
              <a:rPr lang="en-US" smtClean="0"/>
              <a:t>9/18/2025</a:t>
            </a:fld>
            <a:endParaRPr lang="en-US"/>
          </a:p>
        </p:txBody>
      </p:sp>
      <p:sp>
        <p:nvSpPr>
          <p:cNvPr id="5" name="Footer Placeholder 4">
            <a:extLst>
              <a:ext uri="{FF2B5EF4-FFF2-40B4-BE49-F238E27FC236}">
                <a16:creationId xmlns:a16="http://schemas.microsoft.com/office/drawing/2014/main" id="{C475AEC4-A99A-43CB-9522-02153262E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D10A9-983C-3DF4-0ED0-7FBD05044AE6}"/>
              </a:ext>
            </a:extLst>
          </p:cNvPr>
          <p:cNvSpPr>
            <a:spLocks noGrp="1"/>
          </p:cNvSpPr>
          <p:nvPr>
            <p:ph type="sldNum" sz="quarter" idx="12"/>
          </p:nvPr>
        </p:nvSpPr>
        <p:spPr/>
        <p:txBody>
          <a:bodyPr/>
          <a:lstStyle/>
          <a:p>
            <a:fld id="{CA806FE9-03F4-9F43-B53A-5EFE1A46284A}" type="slidenum">
              <a:rPr lang="en-US" smtClean="0"/>
              <a:t>‹#›</a:t>
            </a:fld>
            <a:endParaRPr lang="en-US"/>
          </a:p>
        </p:txBody>
      </p:sp>
    </p:spTree>
    <p:extLst>
      <p:ext uri="{BB962C8B-B14F-4D97-AF65-F5344CB8AC3E}">
        <p14:creationId xmlns:p14="http://schemas.microsoft.com/office/powerpoint/2010/main" val="1836331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E33FB-6AF3-E494-F2DC-59A727960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CC0BFC-E257-4222-C6D4-29D2DC0B7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D0EFF1-1ED0-DF9C-22CB-7C4DB9277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F747E-C11D-B4DC-18D9-93A26CB74B61}"/>
              </a:ext>
            </a:extLst>
          </p:cNvPr>
          <p:cNvSpPr>
            <a:spLocks noGrp="1"/>
          </p:cNvSpPr>
          <p:nvPr>
            <p:ph type="dt" sz="half" idx="10"/>
          </p:nvPr>
        </p:nvSpPr>
        <p:spPr/>
        <p:txBody>
          <a:bodyPr/>
          <a:lstStyle/>
          <a:p>
            <a:fld id="{1765D9C4-F455-7A45-BB6C-CB3742C212AD}" type="datetimeFigureOut">
              <a:rPr lang="en-US" smtClean="0"/>
              <a:t>9/18/2025</a:t>
            </a:fld>
            <a:endParaRPr lang="en-US"/>
          </a:p>
        </p:txBody>
      </p:sp>
      <p:sp>
        <p:nvSpPr>
          <p:cNvPr id="6" name="Footer Placeholder 5">
            <a:extLst>
              <a:ext uri="{FF2B5EF4-FFF2-40B4-BE49-F238E27FC236}">
                <a16:creationId xmlns:a16="http://schemas.microsoft.com/office/drawing/2014/main" id="{AC0F70C4-DC74-91E8-842C-597DF9A41C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1A633-388C-6B55-9F47-7B09C01EA6DE}"/>
              </a:ext>
            </a:extLst>
          </p:cNvPr>
          <p:cNvSpPr>
            <a:spLocks noGrp="1"/>
          </p:cNvSpPr>
          <p:nvPr>
            <p:ph type="sldNum" sz="quarter" idx="12"/>
          </p:nvPr>
        </p:nvSpPr>
        <p:spPr/>
        <p:txBody>
          <a:bodyPr/>
          <a:lstStyle/>
          <a:p>
            <a:fld id="{40032452-E080-F142-A381-8A41161E3309}" type="slidenum">
              <a:rPr lang="en-US" smtClean="0"/>
              <a:t>‹#›</a:t>
            </a:fld>
            <a:endParaRPr lang="en-US"/>
          </a:p>
        </p:txBody>
      </p:sp>
    </p:spTree>
    <p:extLst>
      <p:ext uri="{BB962C8B-B14F-4D97-AF65-F5344CB8AC3E}">
        <p14:creationId xmlns:p14="http://schemas.microsoft.com/office/powerpoint/2010/main" val="766203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3B57-E9C0-9107-81F3-6E4E64F71C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62F92A-365C-1B4D-2CE5-442F70FDC8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22A1A-B45B-B570-ABCB-A75576D3A5BA}"/>
              </a:ext>
            </a:extLst>
          </p:cNvPr>
          <p:cNvSpPr>
            <a:spLocks noGrp="1"/>
          </p:cNvSpPr>
          <p:nvPr>
            <p:ph type="dt" sz="half" idx="10"/>
          </p:nvPr>
        </p:nvSpPr>
        <p:spPr/>
        <p:txBody>
          <a:bodyPr/>
          <a:lstStyle/>
          <a:p>
            <a:fld id="{1765D9C4-F455-7A45-BB6C-CB3742C212AD}" type="datetimeFigureOut">
              <a:rPr lang="en-US" smtClean="0"/>
              <a:t>9/18/2025</a:t>
            </a:fld>
            <a:endParaRPr lang="en-US"/>
          </a:p>
        </p:txBody>
      </p:sp>
      <p:sp>
        <p:nvSpPr>
          <p:cNvPr id="5" name="Footer Placeholder 4">
            <a:extLst>
              <a:ext uri="{FF2B5EF4-FFF2-40B4-BE49-F238E27FC236}">
                <a16:creationId xmlns:a16="http://schemas.microsoft.com/office/drawing/2014/main" id="{BC490618-0977-A96B-B608-EBAE39DBE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CAB9F-6FD8-812C-6551-C7E08567942F}"/>
              </a:ext>
            </a:extLst>
          </p:cNvPr>
          <p:cNvSpPr>
            <a:spLocks noGrp="1"/>
          </p:cNvSpPr>
          <p:nvPr>
            <p:ph type="sldNum" sz="quarter" idx="12"/>
          </p:nvPr>
        </p:nvSpPr>
        <p:spPr/>
        <p:txBody>
          <a:bodyPr/>
          <a:lstStyle/>
          <a:p>
            <a:fld id="{40032452-E080-F142-A381-8A41161E3309}" type="slidenum">
              <a:rPr lang="en-US" smtClean="0"/>
              <a:t>‹#›</a:t>
            </a:fld>
            <a:endParaRPr lang="en-US"/>
          </a:p>
        </p:txBody>
      </p:sp>
    </p:spTree>
    <p:extLst>
      <p:ext uri="{BB962C8B-B14F-4D97-AF65-F5344CB8AC3E}">
        <p14:creationId xmlns:p14="http://schemas.microsoft.com/office/powerpoint/2010/main" val="1110317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F4F0-43F5-D446-592B-1B13D1960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8DA441-9173-29D1-CC90-37A8FD3CB0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AC5B5-3E8C-9AF9-B8FF-4AD4A68801C5}"/>
              </a:ext>
            </a:extLst>
          </p:cNvPr>
          <p:cNvSpPr>
            <a:spLocks noGrp="1"/>
          </p:cNvSpPr>
          <p:nvPr>
            <p:ph type="dt" sz="half" idx="10"/>
          </p:nvPr>
        </p:nvSpPr>
        <p:spPr/>
        <p:txBody>
          <a:bodyPr/>
          <a:lstStyle/>
          <a:p>
            <a:fld id="{1765D9C4-F455-7A45-BB6C-CB3742C212AD}" type="datetimeFigureOut">
              <a:rPr lang="en-US" smtClean="0"/>
              <a:t>9/18/2025</a:t>
            </a:fld>
            <a:endParaRPr lang="en-US"/>
          </a:p>
        </p:txBody>
      </p:sp>
      <p:sp>
        <p:nvSpPr>
          <p:cNvPr id="5" name="Footer Placeholder 4">
            <a:extLst>
              <a:ext uri="{FF2B5EF4-FFF2-40B4-BE49-F238E27FC236}">
                <a16:creationId xmlns:a16="http://schemas.microsoft.com/office/drawing/2014/main" id="{5A270A49-4A97-0FF2-878F-2FAA3B676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690A5-58DC-5B50-9AD5-EC0843CCD383}"/>
              </a:ext>
            </a:extLst>
          </p:cNvPr>
          <p:cNvSpPr>
            <a:spLocks noGrp="1"/>
          </p:cNvSpPr>
          <p:nvPr>
            <p:ph type="sldNum" sz="quarter" idx="12"/>
          </p:nvPr>
        </p:nvSpPr>
        <p:spPr/>
        <p:txBody>
          <a:bodyPr/>
          <a:lstStyle/>
          <a:p>
            <a:fld id="{40032452-E080-F142-A381-8A41161E3309}" type="slidenum">
              <a:rPr lang="en-US" smtClean="0"/>
              <a:t>‹#›</a:t>
            </a:fld>
            <a:endParaRPr lang="en-US"/>
          </a:p>
        </p:txBody>
      </p:sp>
    </p:spTree>
    <p:extLst>
      <p:ext uri="{BB962C8B-B14F-4D97-AF65-F5344CB8AC3E}">
        <p14:creationId xmlns:p14="http://schemas.microsoft.com/office/powerpoint/2010/main" val="128735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8EF3-8F63-5A37-3F9E-EC4B37B304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6D02A8-F7DE-B134-6480-A92AE96027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6197CD-8313-D0D3-010A-C523EFEA7137}"/>
              </a:ext>
            </a:extLst>
          </p:cNvPr>
          <p:cNvSpPr>
            <a:spLocks noGrp="1"/>
          </p:cNvSpPr>
          <p:nvPr>
            <p:ph type="dt" sz="half" idx="10"/>
          </p:nvPr>
        </p:nvSpPr>
        <p:spPr/>
        <p:txBody>
          <a:bodyPr/>
          <a:lstStyle/>
          <a:p>
            <a:fld id="{91F98BC5-CA18-4144-97E0-BF00C971AFB8}" type="datetimeFigureOut">
              <a:rPr lang="en-US" smtClean="0"/>
              <a:t>9/18/2025</a:t>
            </a:fld>
            <a:endParaRPr lang="en-US"/>
          </a:p>
        </p:txBody>
      </p:sp>
      <p:sp>
        <p:nvSpPr>
          <p:cNvPr id="5" name="Footer Placeholder 4">
            <a:extLst>
              <a:ext uri="{FF2B5EF4-FFF2-40B4-BE49-F238E27FC236}">
                <a16:creationId xmlns:a16="http://schemas.microsoft.com/office/drawing/2014/main" id="{57DA5D79-A336-E581-3883-3C53AF833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975F5-2C40-2DA2-B7DE-49EDD3F5C31F}"/>
              </a:ext>
            </a:extLst>
          </p:cNvPr>
          <p:cNvSpPr>
            <a:spLocks noGrp="1"/>
          </p:cNvSpPr>
          <p:nvPr>
            <p:ph type="sldNum" sz="quarter" idx="12"/>
          </p:nvPr>
        </p:nvSpPr>
        <p:spPr/>
        <p:txBody>
          <a:bodyPr/>
          <a:lstStyle/>
          <a:p>
            <a:fld id="{CA806FE9-03F4-9F43-B53A-5EFE1A46284A}" type="slidenum">
              <a:rPr lang="en-US" smtClean="0"/>
              <a:t>‹#›</a:t>
            </a:fld>
            <a:endParaRPr lang="en-US"/>
          </a:p>
        </p:txBody>
      </p:sp>
    </p:spTree>
    <p:extLst>
      <p:ext uri="{BB962C8B-B14F-4D97-AF65-F5344CB8AC3E}">
        <p14:creationId xmlns:p14="http://schemas.microsoft.com/office/powerpoint/2010/main" val="51202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40A37-BADF-8787-AD08-20170AA0F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F3C30-65AF-DF29-26D2-7337D1EDBD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249005-BB2A-7E89-D31E-25F70520D4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84F47F-8455-060B-0E2D-066A1A5B8702}"/>
              </a:ext>
            </a:extLst>
          </p:cNvPr>
          <p:cNvSpPr>
            <a:spLocks noGrp="1"/>
          </p:cNvSpPr>
          <p:nvPr>
            <p:ph type="dt" sz="half" idx="10"/>
          </p:nvPr>
        </p:nvSpPr>
        <p:spPr/>
        <p:txBody>
          <a:bodyPr/>
          <a:lstStyle/>
          <a:p>
            <a:fld id="{91F98BC5-CA18-4144-97E0-BF00C971AFB8}" type="datetimeFigureOut">
              <a:rPr lang="en-US" smtClean="0"/>
              <a:t>9/18/2025</a:t>
            </a:fld>
            <a:endParaRPr lang="en-US"/>
          </a:p>
        </p:txBody>
      </p:sp>
      <p:sp>
        <p:nvSpPr>
          <p:cNvPr id="6" name="Footer Placeholder 5">
            <a:extLst>
              <a:ext uri="{FF2B5EF4-FFF2-40B4-BE49-F238E27FC236}">
                <a16:creationId xmlns:a16="http://schemas.microsoft.com/office/drawing/2014/main" id="{93BAF279-A7E1-4D23-67D7-5D87014C7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56051A-7586-AF0F-B1C5-D6BD3A7071F2}"/>
              </a:ext>
            </a:extLst>
          </p:cNvPr>
          <p:cNvSpPr>
            <a:spLocks noGrp="1"/>
          </p:cNvSpPr>
          <p:nvPr>
            <p:ph type="sldNum" sz="quarter" idx="12"/>
          </p:nvPr>
        </p:nvSpPr>
        <p:spPr/>
        <p:txBody>
          <a:bodyPr/>
          <a:lstStyle/>
          <a:p>
            <a:fld id="{CA806FE9-03F4-9F43-B53A-5EFE1A46284A}" type="slidenum">
              <a:rPr lang="en-US" smtClean="0"/>
              <a:t>‹#›</a:t>
            </a:fld>
            <a:endParaRPr lang="en-US"/>
          </a:p>
        </p:txBody>
      </p:sp>
    </p:spTree>
    <p:extLst>
      <p:ext uri="{BB962C8B-B14F-4D97-AF65-F5344CB8AC3E}">
        <p14:creationId xmlns:p14="http://schemas.microsoft.com/office/powerpoint/2010/main" val="392504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26F0-F5FA-DDD8-D933-14D81CC400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1777E1-21BA-4A56-0C5A-8AB5ED6BBE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CD8060-E090-1C02-037A-C97DA4DB1A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178DDB-8E65-4FCA-C0EC-C84B476E2C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1228C-89AB-CA4D-FE4F-8E43762712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AB7987-E450-4AA5-47FF-BDD702954CBD}"/>
              </a:ext>
            </a:extLst>
          </p:cNvPr>
          <p:cNvSpPr>
            <a:spLocks noGrp="1"/>
          </p:cNvSpPr>
          <p:nvPr>
            <p:ph type="dt" sz="half" idx="10"/>
          </p:nvPr>
        </p:nvSpPr>
        <p:spPr/>
        <p:txBody>
          <a:bodyPr/>
          <a:lstStyle/>
          <a:p>
            <a:fld id="{91F98BC5-CA18-4144-97E0-BF00C971AFB8}" type="datetimeFigureOut">
              <a:rPr lang="en-US" smtClean="0"/>
              <a:t>9/18/2025</a:t>
            </a:fld>
            <a:endParaRPr lang="en-US"/>
          </a:p>
        </p:txBody>
      </p:sp>
      <p:sp>
        <p:nvSpPr>
          <p:cNvPr id="8" name="Footer Placeholder 7">
            <a:extLst>
              <a:ext uri="{FF2B5EF4-FFF2-40B4-BE49-F238E27FC236}">
                <a16:creationId xmlns:a16="http://schemas.microsoft.com/office/drawing/2014/main" id="{DED78BAF-05DB-48D4-9F5A-F57BA58225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9D71A6-11AA-EBDF-F30B-A4441D5FE2B7}"/>
              </a:ext>
            </a:extLst>
          </p:cNvPr>
          <p:cNvSpPr>
            <a:spLocks noGrp="1"/>
          </p:cNvSpPr>
          <p:nvPr>
            <p:ph type="sldNum" sz="quarter" idx="12"/>
          </p:nvPr>
        </p:nvSpPr>
        <p:spPr/>
        <p:txBody>
          <a:bodyPr/>
          <a:lstStyle/>
          <a:p>
            <a:fld id="{CA806FE9-03F4-9F43-B53A-5EFE1A46284A}" type="slidenum">
              <a:rPr lang="en-US" smtClean="0"/>
              <a:t>‹#›</a:t>
            </a:fld>
            <a:endParaRPr lang="en-US"/>
          </a:p>
        </p:txBody>
      </p:sp>
    </p:spTree>
    <p:extLst>
      <p:ext uri="{BB962C8B-B14F-4D97-AF65-F5344CB8AC3E}">
        <p14:creationId xmlns:p14="http://schemas.microsoft.com/office/powerpoint/2010/main" val="79607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2B93-036C-B70B-2EB3-A55C84E8A2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65E9DB-F792-F33A-A095-8701F3BE05E9}"/>
              </a:ext>
            </a:extLst>
          </p:cNvPr>
          <p:cNvSpPr>
            <a:spLocks noGrp="1"/>
          </p:cNvSpPr>
          <p:nvPr>
            <p:ph type="dt" sz="half" idx="10"/>
          </p:nvPr>
        </p:nvSpPr>
        <p:spPr/>
        <p:txBody>
          <a:bodyPr/>
          <a:lstStyle/>
          <a:p>
            <a:fld id="{91F98BC5-CA18-4144-97E0-BF00C971AFB8}" type="datetimeFigureOut">
              <a:rPr lang="en-US" smtClean="0"/>
              <a:t>9/18/2025</a:t>
            </a:fld>
            <a:endParaRPr lang="en-US"/>
          </a:p>
        </p:txBody>
      </p:sp>
      <p:sp>
        <p:nvSpPr>
          <p:cNvPr id="4" name="Footer Placeholder 3">
            <a:extLst>
              <a:ext uri="{FF2B5EF4-FFF2-40B4-BE49-F238E27FC236}">
                <a16:creationId xmlns:a16="http://schemas.microsoft.com/office/drawing/2014/main" id="{771EF4B2-CD3E-ED75-F62E-59B60ECE42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6F4768-C708-8D3F-EED8-094226A2E6A9}"/>
              </a:ext>
            </a:extLst>
          </p:cNvPr>
          <p:cNvSpPr>
            <a:spLocks noGrp="1"/>
          </p:cNvSpPr>
          <p:nvPr>
            <p:ph type="sldNum" sz="quarter" idx="12"/>
          </p:nvPr>
        </p:nvSpPr>
        <p:spPr/>
        <p:txBody>
          <a:bodyPr/>
          <a:lstStyle/>
          <a:p>
            <a:fld id="{CA806FE9-03F4-9F43-B53A-5EFE1A46284A}" type="slidenum">
              <a:rPr lang="en-US" smtClean="0"/>
              <a:t>‹#›</a:t>
            </a:fld>
            <a:endParaRPr lang="en-US"/>
          </a:p>
        </p:txBody>
      </p:sp>
    </p:spTree>
    <p:extLst>
      <p:ext uri="{BB962C8B-B14F-4D97-AF65-F5344CB8AC3E}">
        <p14:creationId xmlns:p14="http://schemas.microsoft.com/office/powerpoint/2010/main" val="91400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1A1C5-E89B-BC23-45C1-745692B2123F}"/>
              </a:ext>
            </a:extLst>
          </p:cNvPr>
          <p:cNvSpPr>
            <a:spLocks noGrp="1"/>
          </p:cNvSpPr>
          <p:nvPr>
            <p:ph type="dt" sz="half" idx="10"/>
          </p:nvPr>
        </p:nvSpPr>
        <p:spPr/>
        <p:txBody>
          <a:bodyPr/>
          <a:lstStyle/>
          <a:p>
            <a:fld id="{91F98BC5-CA18-4144-97E0-BF00C971AFB8}" type="datetimeFigureOut">
              <a:rPr lang="en-US" smtClean="0"/>
              <a:t>9/18/2025</a:t>
            </a:fld>
            <a:endParaRPr lang="en-US"/>
          </a:p>
        </p:txBody>
      </p:sp>
      <p:sp>
        <p:nvSpPr>
          <p:cNvPr id="3" name="Footer Placeholder 2">
            <a:extLst>
              <a:ext uri="{FF2B5EF4-FFF2-40B4-BE49-F238E27FC236}">
                <a16:creationId xmlns:a16="http://schemas.microsoft.com/office/drawing/2014/main" id="{1233A0A5-589B-4B9F-0A60-2454F12FC7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5ECC2E-6A01-0EC7-7400-B20890D0D906}"/>
              </a:ext>
            </a:extLst>
          </p:cNvPr>
          <p:cNvSpPr>
            <a:spLocks noGrp="1"/>
          </p:cNvSpPr>
          <p:nvPr>
            <p:ph type="sldNum" sz="quarter" idx="12"/>
          </p:nvPr>
        </p:nvSpPr>
        <p:spPr/>
        <p:txBody>
          <a:bodyPr/>
          <a:lstStyle/>
          <a:p>
            <a:fld id="{CA806FE9-03F4-9F43-B53A-5EFE1A46284A}" type="slidenum">
              <a:rPr lang="en-US" smtClean="0"/>
              <a:t>‹#›</a:t>
            </a:fld>
            <a:endParaRPr lang="en-US"/>
          </a:p>
        </p:txBody>
      </p:sp>
    </p:spTree>
    <p:extLst>
      <p:ext uri="{BB962C8B-B14F-4D97-AF65-F5344CB8AC3E}">
        <p14:creationId xmlns:p14="http://schemas.microsoft.com/office/powerpoint/2010/main" val="105391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CA5F-FA47-F3D0-D44B-62E75C16C6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AE6C82-41F8-9EAB-50FE-D9CF2F7DF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3C5AB4-F3DA-7628-87D3-2D8F8BF73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D91F6-F4FF-4CB2-B492-FF052E1663C2}"/>
              </a:ext>
            </a:extLst>
          </p:cNvPr>
          <p:cNvSpPr>
            <a:spLocks noGrp="1"/>
          </p:cNvSpPr>
          <p:nvPr>
            <p:ph type="dt" sz="half" idx="10"/>
          </p:nvPr>
        </p:nvSpPr>
        <p:spPr/>
        <p:txBody>
          <a:bodyPr/>
          <a:lstStyle/>
          <a:p>
            <a:fld id="{91F98BC5-CA18-4144-97E0-BF00C971AFB8}" type="datetimeFigureOut">
              <a:rPr lang="en-US" smtClean="0"/>
              <a:t>9/18/2025</a:t>
            </a:fld>
            <a:endParaRPr lang="en-US"/>
          </a:p>
        </p:txBody>
      </p:sp>
      <p:sp>
        <p:nvSpPr>
          <p:cNvPr id="6" name="Footer Placeholder 5">
            <a:extLst>
              <a:ext uri="{FF2B5EF4-FFF2-40B4-BE49-F238E27FC236}">
                <a16:creationId xmlns:a16="http://schemas.microsoft.com/office/drawing/2014/main" id="{E5552EAB-783A-0AFF-73B4-B1B2F15C8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C5E95-B58E-F7B0-DC39-9967B69C5B1B}"/>
              </a:ext>
            </a:extLst>
          </p:cNvPr>
          <p:cNvSpPr>
            <a:spLocks noGrp="1"/>
          </p:cNvSpPr>
          <p:nvPr>
            <p:ph type="sldNum" sz="quarter" idx="12"/>
          </p:nvPr>
        </p:nvSpPr>
        <p:spPr/>
        <p:txBody>
          <a:bodyPr/>
          <a:lstStyle/>
          <a:p>
            <a:fld id="{CA806FE9-03F4-9F43-B53A-5EFE1A46284A}" type="slidenum">
              <a:rPr lang="en-US" smtClean="0"/>
              <a:t>‹#›</a:t>
            </a:fld>
            <a:endParaRPr lang="en-US"/>
          </a:p>
        </p:txBody>
      </p:sp>
    </p:spTree>
    <p:extLst>
      <p:ext uri="{BB962C8B-B14F-4D97-AF65-F5344CB8AC3E}">
        <p14:creationId xmlns:p14="http://schemas.microsoft.com/office/powerpoint/2010/main" val="372687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9810-6074-2901-4AD7-AAC4DB0A0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C78D14-5284-D525-34A0-BA3302E1F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DA295A-FFF9-2AF6-A9ED-B24854C5B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298FA-3103-FA79-F2EF-03FFC462EA61}"/>
              </a:ext>
            </a:extLst>
          </p:cNvPr>
          <p:cNvSpPr>
            <a:spLocks noGrp="1"/>
          </p:cNvSpPr>
          <p:nvPr>
            <p:ph type="dt" sz="half" idx="10"/>
          </p:nvPr>
        </p:nvSpPr>
        <p:spPr/>
        <p:txBody>
          <a:bodyPr/>
          <a:lstStyle/>
          <a:p>
            <a:fld id="{91F98BC5-CA18-4144-97E0-BF00C971AFB8}" type="datetimeFigureOut">
              <a:rPr lang="en-US" smtClean="0"/>
              <a:t>9/18/2025</a:t>
            </a:fld>
            <a:endParaRPr lang="en-US"/>
          </a:p>
        </p:txBody>
      </p:sp>
      <p:sp>
        <p:nvSpPr>
          <p:cNvPr id="6" name="Footer Placeholder 5">
            <a:extLst>
              <a:ext uri="{FF2B5EF4-FFF2-40B4-BE49-F238E27FC236}">
                <a16:creationId xmlns:a16="http://schemas.microsoft.com/office/drawing/2014/main" id="{AF9F9147-B587-D3E4-F871-598CFB6D2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30D4E-E414-EF14-6090-A7C252D41406}"/>
              </a:ext>
            </a:extLst>
          </p:cNvPr>
          <p:cNvSpPr>
            <a:spLocks noGrp="1"/>
          </p:cNvSpPr>
          <p:nvPr>
            <p:ph type="sldNum" sz="quarter" idx="12"/>
          </p:nvPr>
        </p:nvSpPr>
        <p:spPr/>
        <p:txBody>
          <a:bodyPr/>
          <a:lstStyle/>
          <a:p>
            <a:fld id="{CA806FE9-03F4-9F43-B53A-5EFE1A46284A}" type="slidenum">
              <a:rPr lang="en-US" smtClean="0"/>
              <a:t>‹#›</a:t>
            </a:fld>
            <a:endParaRPr lang="en-US"/>
          </a:p>
        </p:txBody>
      </p:sp>
    </p:spTree>
    <p:extLst>
      <p:ext uri="{BB962C8B-B14F-4D97-AF65-F5344CB8AC3E}">
        <p14:creationId xmlns:p14="http://schemas.microsoft.com/office/powerpoint/2010/main" val="89037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E2265-92AC-48EC-29CF-E9F164554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1DF4F9-A76D-6772-C859-AE1E5C8853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FAA8C7-D2A1-A2B8-1F8F-E7CE3E56F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F98BC5-CA18-4144-97E0-BF00C971AFB8}" type="datetimeFigureOut">
              <a:rPr lang="en-US" smtClean="0"/>
              <a:t>9/18/2025</a:t>
            </a:fld>
            <a:endParaRPr lang="en-US"/>
          </a:p>
        </p:txBody>
      </p:sp>
      <p:sp>
        <p:nvSpPr>
          <p:cNvPr id="5" name="Footer Placeholder 4">
            <a:extLst>
              <a:ext uri="{FF2B5EF4-FFF2-40B4-BE49-F238E27FC236}">
                <a16:creationId xmlns:a16="http://schemas.microsoft.com/office/drawing/2014/main" id="{F7391734-A972-CE5E-D0DC-543355341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F9A52A-1CC6-C59D-E0C5-681B35FDC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806FE9-03F4-9F43-B53A-5EFE1A46284A}" type="slidenum">
              <a:rPr lang="en-US" smtClean="0"/>
              <a:t>‹#›</a:t>
            </a:fld>
            <a:endParaRPr lang="en-US"/>
          </a:p>
        </p:txBody>
      </p:sp>
    </p:spTree>
    <p:extLst>
      <p:ext uri="{BB962C8B-B14F-4D97-AF65-F5344CB8AC3E}">
        <p14:creationId xmlns:p14="http://schemas.microsoft.com/office/powerpoint/2010/main" val="3966768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1ED312-63C6-81AD-7893-05CC6093B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C6FF5-892C-F2CB-2CA4-103E6F0CEE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7B425-0D1E-262D-EE89-2995797705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65D9C4-F455-7A45-BB6C-CB3742C212AD}" type="datetimeFigureOut">
              <a:rPr lang="en-US" smtClean="0"/>
              <a:t>9/18/2025</a:t>
            </a:fld>
            <a:endParaRPr lang="en-US"/>
          </a:p>
        </p:txBody>
      </p:sp>
      <p:sp>
        <p:nvSpPr>
          <p:cNvPr id="5" name="Footer Placeholder 4">
            <a:extLst>
              <a:ext uri="{FF2B5EF4-FFF2-40B4-BE49-F238E27FC236}">
                <a16:creationId xmlns:a16="http://schemas.microsoft.com/office/drawing/2014/main" id="{37720B0F-A18C-06A4-1A3C-48A898CF7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930A745-A2A1-4283-D754-C85E38BDA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032452-E080-F142-A381-8A41161E3309}" type="slidenum">
              <a:rPr lang="en-US" smtClean="0"/>
              <a:t>‹#›</a:t>
            </a:fld>
            <a:endParaRPr lang="en-US"/>
          </a:p>
        </p:txBody>
      </p:sp>
    </p:spTree>
    <p:extLst>
      <p:ext uri="{BB962C8B-B14F-4D97-AF65-F5344CB8AC3E}">
        <p14:creationId xmlns:p14="http://schemas.microsoft.com/office/powerpoint/2010/main" val="3320813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dfr.vermont.gov/captive-insurance" TargetMode="External"/><Relationship Id="rId5" Type="http://schemas.openxmlformats.org/officeDocument/2006/relationships/image" Target="../media/image20.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mailto:idavis@vcia.com" TargetMode="External"/><Relationship Id="rId3" Type="http://schemas.openxmlformats.org/officeDocument/2006/relationships/image" Target="../media/image21.jpeg"/><Relationship Id="rId7" Type="http://schemas.openxmlformats.org/officeDocument/2006/relationships/hyperlink" Target="https://dfr.vermont.gov/captive-insurance" TargetMode="External"/><Relationship Id="rId12"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sandy.bigglestone@vermont.gov" TargetMode="External"/><Relationship Id="rId11" Type="http://schemas.openxmlformats.org/officeDocument/2006/relationships/image" Target="../media/image3.svg"/><Relationship Id="rId5" Type="http://schemas.openxmlformats.org/officeDocument/2006/relationships/image" Target="../media/image23.jpeg"/><Relationship Id="rId10" Type="http://schemas.openxmlformats.org/officeDocument/2006/relationships/image" Target="../media/image2.png"/><Relationship Id="rId4" Type="http://schemas.openxmlformats.org/officeDocument/2006/relationships/image" Target="../media/image22.jpeg"/><Relationship Id="rId9" Type="http://schemas.openxmlformats.org/officeDocument/2006/relationships/hyperlink" Target="https://www.vci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Background image of Vermont mountains.">
            <a:extLst>
              <a:ext uri="{FF2B5EF4-FFF2-40B4-BE49-F238E27FC236}">
                <a16:creationId xmlns:a16="http://schemas.microsoft.com/office/drawing/2014/main" id="{464CA700-5313-1D11-3FA8-E33E472E13ED}"/>
              </a:ext>
            </a:extLst>
          </p:cNvPr>
          <p:cNvSpPr>
            <a:spLocks/>
          </p:cNvSpPr>
          <p:nvPr/>
        </p:nvSpPr>
        <p:spPr>
          <a:xfrm>
            <a:off x="0" y="0"/>
            <a:ext cx="12192000" cy="6880377"/>
          </a:xfrm>
          <a:prstGeom prst="rect">
            <a:avLst/>
          </a:prstGeom>
          <a:blipFill dpi="0" rotWithShape="1">
            <a:blip r:embed="rId3" cstate="screen">
              <a:alphaModFix/>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descr="Background image of Vermont mountains">
            <a:extLst>
              <a:ext uri="{FF2B5EF4-FFF2-40B4-BE49-F238E27FC236}">
                <a16:creationId xmlns:a16="http://schemas.microsoft.com/office/drawing/2014/main" id="{E2CC82C0-D5A5-6F72-9101-D48394E80B73}"/>
              </a:ext>
            </a:extLst>
          </p:cNvPr>
          <p:cNvSpPr>
            <a:spLocks noGrp="1" noRot="1" noMove="1" noResize="1" noEditPoints="1" noAdjustHandles="1" noChangeArrowheads="1" noChangeShapeType="1"/>
          </p:cNvSpPr>
          <p:nvPr/>
        </p:nvSpPr>
        <p:spPr>
          <a:xfrm>
            <a:off x="0" y="0"/>
            <a:ext cx="12192000" cy="6880377"/>
          </a:xfrm>
          <a:prstGeom prst="rect">
            <a:avLst/>
          </a:prstGeom>
          <a:solidFill>
            <a:schemeClr val="accent3">
              <a:alpha val="7035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222A7-97F5-7C4B-B331-28F2BF4F43D6}"/>
              </a:ext>
            </a:extLst>
          </p:cNvPr>
          <p:cNvSpPr>
            <a:spLocks noGrp="1" noRot="1" noMove="1" noResize="1" noEditPoints="1" noAdjustHandles="1" noChangeArrowheads="1" noChangeShapeType="1"/>
          </p:cNvSpPr>
          <p:nvPr>
            <p:ph type="ctrTitle"/>
          </p:nvPr>
        </p:nvSpPr>
        <p:spPr>
          <a:xfrm>
            <a:off x="835691" y="846555"/>
            <a:ext cx="6187440" cy="2479674"/>
          </a:xfrm>
        </p:spPr>
        <p:txBody>
          <a:bodyPr>
            <a:noAutofit/>
          </a:bodyPr>
          <a:lstStyle/>
          <a:p>
            <a:pPr algn="l">
              <a:lnSpc>
                <a:spcPts val="9000"/>
              </a:lnSpc>
            </a:pPr>
            <a:r>
              <a:rPr lang="en-US" sz="9600" dirty="0">
                <a:solidFill>
                  <a:schemeClr val="bg1"/>
                </a:solidFill>
              </a:rPr>
              <a:t>Captive insurance</a:t>
            </a:r>
          </a:p>
        </p:txBody>
      </p:sp>
      <p:cxnSp>
        <p:nvCxnSpPr>
          <p:cNvPr id="8" name="Straight Connector 7">
            <a:extLst>
              <a:ext uri="{FF2B5EF4-FFF2-40B4-BE49-F238E27FC236}">
                <a16:creationId xmlns:a16="http://schemas.microsoft.com/office/drawing/2014/main" id="{45514569-3AA5-D470-0BD7-9A7C8B4004E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3372529"/>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8F344060-8EC6-CE55-6303-2630C45E4E6F}"/>
              </a:ext>
            </a:extLst>
          </p:cNvPr>
          <p:cNvSpPr>
            <a:spLocks noGrp="1" noRot="1" noMove="1" noResize="1" noEditPoints="1" noAdjustHandles="1" noChangeArrowheads="1" noChangeShapeType="1"/>
          </p:cNvSpPr>
          <p:nvPr>
            <p:ph type="subTitle" idx="1"/>
          </p:nvPr>
        </p:nvSpPr>
        <p:spPr>
          <a:xfrm>
            <a:off x="835691" y="3714131"/>
            <a:ext cx="6398486" cy="1100932"/>
          </a:xfrm>
        </p:spPr>
        <p:txBody>
          <a:bodyPr>
            <a:normAutofit/>
          </a:bodyPr>
          <a:lstStyle/>
          <a:p>
            <a:pPr algn="l">
              <a:lnSpc>
                <a:spcPts val="3400"/>
              </a:lnSpc>
            </a:pPr>
            <a:r>
              <a:rPr lang="en-US" dirty="0">
                <a:solidFill>
                  <a:schemeClr val="bg2"/>
                </a:solidFill>
              </a:rPr>
              <a:t>A possible tool for our company to mitigate our unique insurance challenges</a:t>
            </a:r>
          </a:p>
        </p:txBody>
      </p:sp>
      <p:sp>
        <p:nvSpPr>
          <p:cNvPr id="19" name="TextBox 18">
            <a:extLst>
              <a:ext uri="{FF2B5EF4-FFF2-40B4-BE49-F238E27FC236}">
                <a16:creationId xmlns:a16="http://schemas.microsoft.com/office/drawing/2014/main" id="{43D945DE-FF6B-3D2D-F67A-66D38434FCA2}"/>
              </a:ext>
            </a:extLst>
          </p:cNvPr>
          <p:cNvSpPr txBox="1">
            <a:spLocks/>
          </p:cNvSpPr>
          <p:nvPr/>
        </p:nvSpPr>
        <p:spPr>
          <a:xfrm>
            <a:off x="981635" y="5540358"/>
            <a:ext cx="1775012" cy="646331"/>
          </a:xfrm>
          <a:prstGeom prst="rect">
            <a:avLst/>
          </a:prstGeom>
          <a:noFill/>
        </p:spPr>
        <p:txBody>
          <a:bodyPr wrap="square" rtlCol="0">
            <a:spAutoFit/>
          </a:bodyPr>
          <a:lstStyle/>
          <a:p>
            <a:r>
              <a:rPr lang="en-US" dirty="0">
                <a:solidFill>
                  <a:schemeClr val="bg1"/>
                </a:solidFill>
              </a:rPr>
              <a:t>Your company logo here</a:t>
            </a:r>
          </a:p>
        </p:txBody>
      </p:sp>
      <p:pic>
        <p:nvPicPr>
          <p:cNvPr id="18" name="Graphic 17" descr="Vermont captive insurance logo">
            <a:extLst>
              <a:ext uri="{FF2B5EF4-FFF2-40B4-BE49-F238E27FC236}">
                <a16:creationId xmlns:a16="http://schemas.microsoft.com/office/drawing/2014/main" id="{E56E1099-0C18-D5ED-43F6-A0DEE597DC55}"/>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8431306" y="5366801"/>
            <a:ext cx="3199652" cy="1074510"/>
          </a:xfrm>
          <a:prstGeom prst="rect">
            <a:avLst/>
          </a:prstGeom>
        </p:spPr>
      </p:pic>
    </p:spTree>
    <p:extLst>
      <p:ext uri="{BB962C8B-B14F-4D97-AF65-F5344CB8AC3E}">
        <p14:creationId xmlns:p14="http://schemas.microsoft.com/office/powerpoint/2010/main" val="4219498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FD3D8-CA87-1DBF-8C89-3C371BA0DD8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FE9275E-B4C2-D7A3-24FA-8E42243B417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5">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B75FD-EEAA-6440-1770-A2491FFF9F56}"/>
              </a:ext>
            </a:extLst>
          </p:cNvPr>
          <p:cNvSpPr>
            <a:spLocks noGrp="1" noRot="1" noMove="1" noResize="1" noEditPoints="1" noAdjustHandles="1" noChangeArrowheads="1" noChangeShapeType="1"/>
          </p:cNvSpPr>
          <p:nvPr>
            <p:ph type="ctrTitle"/>
          </p:nvPr>
        </p:nvSpPr>
        <p:spPr>
          <a:xfrm>
            <a:off x="835693" y="984141"/>
            <a:ext cx="9625664" cy="955869"/>
          </a:xfrm>
        </p:spPr>
        <p:txBody>
          <a:bodyPr>
            <a:noAutofit/>
          </a:bodyPr>
          <a:lstStyle/>
          <a:p>
            <a:pPr algn="l">
              <a:lnSpc>
                <a:spcPts val="5500"/>
              </a:lnSpc>
            </a:pPr>
            <a:r>
              <a:rPr lang="en-US" sz="5500" dirty="0">
                <a:solidFill>
                  <a:schemeClr val="tx2"/>
                </a:solidFill>
              </a:rPr>
              <a:t>Vermont’s regulatory approach</a:t>
            </a:r>
          </a:p>
        </p:txBody>
      </p:sp>
      <p:cxnSp>
        <p:nvCxnSpPr>
          <p:cNvPr id="8" name="Straight Connector 7">
            <a:extLst>
              <a:ext uri="{FF2B5EF4-FFF2-40B4-BE49-F238E27FC236}">
                <a16:creationId xmlns:a16="http://schemas.microsoft.com/office/drawing/2014/main" id="{36BD4802-E60B-05BB-17D3-53116CD867B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1940011"/>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D81CA8B9-C17C-A60A-9356-11FD222F4195}"/>
              </a:ext>
            </a:extLst>
          </p:cNvPr>
          <p:cNvSpPr txBox="1">
            <a:spLocks noGrp="1" noRot="1" noMove="1" noResize="1" noEditPoints="1" noAdjustHandles="1" noChangeArrowheads="1" noChangeShapeType="1"/>
          </p:cNvSpPr>
          <p:nvPr/>
        </p:nvSpPr>
        <p:spPr>
          <a:xfrm>
            <a:off x="2915344" y="2401295"/>
            <a:ext cx="5109414" cy="1634294"/>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1800" b="1" i="0" u="none" strike="noStrike" kern="1200" cap="all" spc="300" normalizeH="0" baseline="0" noProof="0" dirty="0">
                <a:ln>
                  <a:noFill/>
                </a:ln>
                <a:solidFill>
                  <a:srgbClr val="C19F45"/>
                </a:solidFill>
                <a:effectLst/>
                <a:uLnTx/>
                <a:uFillTx/>
                <a:ea typeface="+mn-ea"/>
                <a:cs typeface="+mn-cs"/>
              </a:rPr>
              <a:t>Application for licensure</a:t>
            </a:r>
          </a:p>
          <a:p>
            <a:pPr marL="342900" indent="-342900" algn="l">
              <a:spcAft>
                <a:spcPts val="600"/>
              </a:spcAft>
              <a:buClr>
                <a:schemeClr val="accent2"/>
              </a:buClr>
              <a:buFont typeface="Arial" panose="020B0604020202020204" pitchFamily="34" charset="0"/>
              <a:buChar char="•"/>
            </a:pPr>
            <a:r>
              <a:rPr lang="en-US" sz="1600" dirty="0"/>
              <a:t>Face-to-face meetings</a:t>
            </a:r>
          </a:p>
          <a:p>
            <a:pPr marL="342900" indent="-342900" algn="l">
              <a:spcAft>
                <a:spcPts val="600"/>
              </a:spcAft>
              <a:buClr>
                <a:schemeClr val="accent2"/>
              </a:buClr>
              <a:buFont typeface="Arial" panose="020B0604020202020204" pitchFamily="34" charset="0"/>
              <a:buChar char="•"/>
            </a:pPr>
            <a:r>
              <a:rPr lang="en-US" sz="1600" dirty="0"/>
              <a:t>Financial analysis</a:t>
            </a:r>
          </a:p>
          <a:p>
            <a:pPr marL="342900" indent="-342900" algn="l">
              <a:spcAft>
                <a:spcPts val="600"/>
              </a:spcAft>
              <a:buClr>
                <a:schemeClr val="accent2"/>
              </a:buClr>
              <a:buFont typeface="Arial" panose="020B0604020202020204" pitchFamily="34" charset="0"/>
              <a:buChar char="•"/>
            </a:pPr>
            <a:r>
              <a:rPr lang="en-US" sz="1600" dirty="0"/>
              <a:t>Plan changes and approvals</a:t>
            </a:r>
          </a:p>
          <a:p>
            <a:pPr marL="342900" indent="-342900" algn="l">
              <a:spcAft>
                <a:spcPts val="600"/>
              </a:spcAft>
              <a:buClr>
                <a:schemeClr val="accent2"/>
              </a:buClr>
              <a:buFont typeface="Arial" panose="020B0604020202020204" pitchFamily="34" charset="0"/>
              <a:buChar char="•"/>
            </a:pPr>
            <a:r>
              <a:rPr lang="en-US" sz="1600" dirty="0"/>
              <a:t>Regulatory examinations</a:t>
            </a:r>
          </a:p>
        </p:txBody>
      </p:sp>
      <p:sp>
        <p:nvSpPr>
          <p:cNvPr id="11" name="TextBox 10">
            <a:extLst>
              <a:ext uri="{FF2B5EF4-FFF2-40B4-BE49-F238E27FC236}">
                <a16:creationId xmlns:a16="http://schemas.microsoft.com/office/drawing/2014/main" id="{F0E1EF25-B7A9-179E-8365-E92A721071D4}"/>
              </a:ext>
            </a:extLst>
          </p:cNvPr>
          <p:cNvSpPr txBox="1">
            <a:spLocks noGrp="1" noRot="1" noMove="1" noResize="1" noEditPoints="1" noAdjustHandles="1" noChangeArrowheads="1" noChangeShapeType="1"/>
          </p:cNvSpPr>
          <p:nvPr/>
        </p:nvSpPr>
        <p:spPr>
          <a:xfrm>
            <a:off x="2915344" y="4325254"/>
            <a:ext cx="4812834" cy="1200329"/>
          </a:xfrm>
          <a:prstGeom prst="rect">
            <a:avLst/>
          </a:prstGeom>
          <a:noFill/>
        </p:spPr>
        <p:txBody>
          <a:bodyPr wrap="square" rtlCol="0">
            <a:spAutoFit/>
          </a:bodyPr>
          <a:lstStyle/>
          <a:p>
            <a:r>
              <a:rPr lang="en-US" sz="1800" b="0" i="0" u="none" strike="noStrike" dirty="0">
                <a:solidFill>
                  <a:schemeClr val="accent1"/>
                </a:solidFill>
                <a:effectLst/>
                <a:latin typeface="+mj-lt"/>
              </a:rPr>
              <a:t>Vermont regulators are dedicated to supporting you at every stage—ready to answer questions, consider innovative ideas, or simply check in—both during and long after your captive is formed.</a:t>
            </a:r>
            <a:endParaRPr lang="en-US" dirty="0">
              <a:solidFill>
                <a:schemeClr val="accent1"/>
              </a:solidFill>
              <a:effectLst/>
              <a:latin typeface="+mj-lt"/>
            </a:endParaRPr>
          </a:p>
        </p:txBody>
      </p:sp>
      <p:pic>
        <p:nvPicPr>
          <p:cNvPr id="7" name="Picture 6" descr="A paper with check marks">
            <a:extLst>
              <a:ext uri="{FF2B5EF4-FFF2-40B4-BE49-F238E27FC236}">
                <a16:creationId xmlns:a16="http://schemas.microsoft.com/office/drawing/2014/main" id="{381371E8-6313-CB5C-26BA-F9C1DE988D91}"/>
              </a:ext>
            </a:extLst>
          </p:cNvPr>
          <p:cNvPicPr>
            <a:picLocks noGrp="1" noRot="1" noChangeAspect="1" noMove="1" noResize="1" noEditPoints="1" noAdjustHandles="1" noChangeArrowheads="1" noChangeShapeType="1" noCrop="1"/>
          </p:cNvPicPr>
          <p:nvPr/>
        </p:nvPicPr>
        <p:blipFill>
          <a:blip r:embed="rId3"/>
          <a:stretch>
            <a:fillRect/>
          </a:stretch>
        </p:blipFill>
        <p:spPr>
          <a:xfrm>
            <a:off x="396794" y="2320871"/>
            <a:ext cx="2743200" cy="2743200"/>
          </a:xfrm>
          <a:prstGeom prst="rect">
            <a:avLst/>
          </a:prstGeom>
        </p:spPr>
      </p:pic>
      <p:pic>
        <p:nvPicPr>
          <p:cNvPr id="18" name="Graphic 17" descr="Vermont captive insurance logo">
            <a:extLst>
              <a:ext uri="{FF2B5EF4-FFF2-40B4-BE49-F238E27FC236}">
                <a16:creationId xmlns:a16="http://schemas.microsoft.com/office/drawing/2014/main" id="{2BBB8350-849D-C28B-D09D-6B6F24654347}"/>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9626154" y="5845215"/>
            <a:ext cx="2145300" cy="720437"/>
          </a:xfrm>
          <a:prstGeom prst="rect">
            <a:avLst/>
          </a:prstGeom>
        </p:spPr>
      </p:pic>
    </p:spTree>
    <p:extLst>
      <p:ext uri="{BB962C8B-B14F-4D97-AF65-F5344CB8AC3E}">
        <p14:creationId xmlns:p14="http://schemas.microsoft.com/office/powerpoint/2010/main" val="365246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29252-9EBC-1708-71A7-E0049D7DF697}"/>
            </a:ext>
          </a:extLst>
        </p:cNvPr>
        <p:cNvGrpSpPr/>
        <p:nvPr/>
      </p:nvGrpSpPr>
      <p:grpSpPr>
        <a:xfrm>
          <a:off x="0" y="0"/>
          <a:ext cx="0" cy="0"/>
          <a:chOff x="0" y="0"/>
          <a:chExt cx="0" cy="0"/>
        </a:xfrm>
      </p:grpSpPr>
      <p:sp>
        <p:nvSpPr>
          <p:cNvPr id="6" name="Rectangle 5" descr="Background color block.">
            <a:extLst>
              <a:ext uri="{FF2B5EF4-FFF2-40B4-BE49-F238E27FC236}">
                <a16:creationId xmlns:a16="http://schemas.microsoft.com/office/drawing/2014/main" id="{E5CF0AA5-669C-A45A-14C3-9096D437078F}"/>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5">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1F744E-490C-38F0-943D-624272EE7A65}"/>
              </a:ext>
            </a:extLst>
          </p:cNvPr>
          <p:cNvSpPr>
            <a:spLocks noGrp="1" noRot="1" noMove="1" noResize="1" noEditPoints="1" noAdjustHandles="1" noChangeArrowheads="1" noChangeShapeType="1"/>
          </p:cNvSpPr>
          <p:nvPr>
            <p:ph type="ctrTitle"/>
          </p:nvPr>
        </p:nvSpPr>
        <p:spPr>
          <a:xfrm>
            <a:off x="785294" y="775370"/>
            <a:ext cx="10281024" cy="914403"/>
          </a:xfrm>
        </p:spPr>
        <p:txBody>
          <a:bodyPr>
            <a:noAutofit/>
          </a:bodyPr>
          <a:lstStyle/>
          <a:p>
            <a:pPr algn="l">
              <a:lnSpc>
                <a:spcPts val="5500"/>
              </a:lnSpc>
            </a:pPr>
            <a:r>
              <a:rPr lang="en-US" sz="5500" dirty="0">
                <a:solidFill>
                  <a:schemeClr val="tx2"/>
                </a:solidFill>
              </a:rPr>
              <a:t>Vermont DFR—Captive Division</a:t>
            </a:r>
          </a:p>
        </p:txBody>
      </p:sp>
      <p:sp>
        <p:nvSpPr>
          <p:cNvPr id="3" name="Subtitle 2">
            <a:extLst>
              <a:ext uri="{FF2B5EF4-FFF2-40B4-BE49-F238E27FC236}">
                <a16:creationId xmlns:a16="http://schemas.microsoft.com/office/drawing/2014/main" id="{2B798735-B1AF-EAC3-BEB3-1213961186E7}"/>
              </a:ext>
            </a:extLst>
          </p:cNvPr>
          <p:cNvSpPr>
            <a:spLocks noGrp="1" noRot="1" noMove="1" noResize="1" noEditPoints="1" noAdjustHandles="1" noChangeArrowheads="1" noChangeShapeType="1"/>
          </p:cNvSpPr>
          <p:nvPr>
            <p:ph type="subTitle" idx="1"/>
          </p:nvPr>
        </p:nvSpPr>
        <p:spPr>
          <a:xfrm>
            <a:off x="756133" y="1965480"/>
            <a:ext cx="3800102" cy="4231946"/>
          </a:xfrm>
        </p:spPr>
        <p:txBody>
          <a:bodyPr>
            <a:noAutofit/>
          </a:bodyPr>
          <a:lstStyle/>
          <a:p>
            <a:pPr marL="342900" indent="-342900" algn="l">
              <a:lnSpc>
                <a:spcPts val="2100"/>
              </a:lnSpc>
              <a:buClr>
                <a:schemeClr val="accent2"/>
              </a:buClr>
              <a:buFont typeface="Arial" panose="020B0604020202020204" pitchFamily="34" charset="0"/>
              <a:buChar char="•"/>
            </a:pPr>
            <a:r>
              <a:rPr lang="en" sz="1600" dirty="0"/>
              <a:t>Experienced and knowledgeable regulatory team of 32—captive insurance is our only business</a:t>
            </a:r>
          </a:p>
          <a:p>
            <a:pPr marL="342900" indent="-342900" algn="l" rtl="0" fontAlgn="base">
              <a:lnSpc>
                <a:spcPts val="2100"/>
              </a:lnSpc>
              <a:buClr>
                <a:schemeClr val="accent2"/>
              </a:buClr>
              <a:buFont typeface="Arial" panose="020B0604020202020204" pitchFamily="34" charset="0"/>
              <a:buChar char="•"/>
            </a:pPr>
            <a:r>
              <a:rPr lang="en-US" sz="1600" dirty="0"/>
              <a:t>Over 300 years of combined regulatory experience​</a:t>
            </a:r>
          </a:p>
          <a:p>
            <a:pPr marL="342900" indent="-342900" algn="l" rtl="0" fontAlgn="base">
              <a:lnSpc>
                <a:spcPts val="2100"/>
              </a:lnSpc>
              <a:buClr>
                <a:schemeClr val="accent2"/>
              </a:buClr>
              <a:buFont typeface="Arial" panose="020B0604020202020204" pitchFamily="34" charset="0"/>
              <a:buChar char="•"/>
            </a:pPr>
            <a:r>
              <a:rPr lang="en-US" sz="1600" dirty="0"/>
              <a:t>Over 500 years of combined industry experience</a:t>
            </a:r>
          </a:p>
          <a:p>
            <a:pPr marL="342900" indent="-342900" algn="l" rtl="0" fontAlgn="base">
              <a:lnSpc>
                <a:spcPts val="2100"/>
              </a:lnSpc>
              <a:buClr>
                <a:schemeClr val="accent2"/>
              </a:buClr>
              <a:buFont typeface="Arial" panose="020B0604020202020204" pitchFamily="34" charset="0"/>
              <a:buChar char="•"/>
            </a:pPr>
            <a:r>
              <a:rPr lang="en-US" sz="1600" dirty="0"/>
              <a:t>8 Certified Public Accountants​ </a:t>
            </a:r>
          </a:p>
          <a:p>
            <a:pPr marL="342900" indent="-342900" algn="l" rtl="0" fontAlgn="base">
              <a:lnSpc>
                <a:spcPts val="2100"/>
              </a:lnSpc>
              <a:buClr>
                <a:schemeClr val="accent2"/>
              </a:buClr>
              <a:buFont typeface="Arial" panose="020B0604020202020204" pitchFamily="34" charset="0"/>
              <a:buChar char="•"/>
            </a:pPr>
            <a:r>
              <a:rPr lang="en-US" sz="1600" dirty="0"/>
              <a:t>19 Accredited/Certified Financial Examiners​</a:t>
            </a:r>
          </a:p>
          <a:p>
            <a:pPr marL="342900" indent="-342900" algn="l" rtl="0" fontAlgn="base">
              <a:lnSpc>
                <a:spcPts val="2100"/>
              </a:lnSpc>
              <a:buClr>
                <a:schemeClr val="accent2"/>
              </a:buClr>
              <a:buFont typeface="Arial" panose="020B0604020202020204" pitchFamily="34" charset="0"/>
              <a:buChar char="•"/>
            </a:pPr>
            <a:r>
              <a:rPr lang="en-US" sz="1600" b="0" i="0" u="none" strike="noStrike" dirty="0">
                <a:effectLst/>
              </a:rPr>
              <a:t>Many more specialists with a variety of other designations (financial, insurance, regulatory)</a:t>
            </a:r>
            <a:endParaRPr lang="en-US" sz="1600" dirty="0"/>
          </a:p>
        </p:txBody>
      </p:sp>
      <p:cxnSp>
        <p:nvCxnSpPr>
          <p:cNvPr id="8" name="Straight Connector 7">
            <a:extLst>
              <a:ext uri="{FF2B5EF4-FFF2-40B4-BE49-F238E27FC236}">
                <a16:creationId xmlns:a16="http://schemas.microsoft.com/office/drawing/2014/main" id="{C50E9ADB-5F13-D712-FA95-4D0BDEAEB14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05637" y="1663045"/>
            <a:ext cx="4739463" cy="2723"/>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5033EC41-6410-4B65-E831-519C5B2AF7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9626154" y="5845215"/>
            <a:ext cx="2145300" cy="720437"/>
          </a:xfrm>
          <a:prstGeom prst="rect">
            <a:avLst/>
          </a:prstGeom>
        </p:spPr>
      </p:pic>
      <p:pic>
        <p:nvPicPr>
          <p:cNvPr id="5" name="Picture 4" descr="An image of the Vermont captive division team.">
            <a:extLst>
              <a:ext uri="{FF2B5EF4-FFF2-40B4-BE49-F238E27FC236}">
                <a16:creationId xmlns:a16="http://schemas.microsoft.com/office/drawing/2014/main" id="{239BC0CC-78EB-5CA2-603B-2E5EF8CBCE8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5741045" y="2084832"/>
            <a:ext cx="5866026" cy="3242097"/>
          </a:xfrm>
          <a:prstGeom prst="rect">
            <a:avLst/>
          </a:prstGeom>
        </p:spPr>
      </p:pic>
      <p:sp>
        <p:nvSpPr>
          <p:cNvPr id="7" name="Right Triangle 6">
            <a:extLst>
              <a:ext uri="{FF2B5EF4-FFF2-40B4-BE49-F238E27FC236}">
                <a16:creationId xmlns:a16="http://schemas.microsoft.com/office/drawing/2014/main" id="{42451BC0-B0BA-8B45-2D3C-AFC00D2E427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725546" y="5102203"/>
            <a:ext cx="240224" cy="240224"/>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2CC5EA95-0037-2C5A-5392-9C1653D472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5725546" y="2072285"/>
            <a:ext cx="240224" cy="240224"/>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A31D4FE-D019-10FC-64C9-C328379CA0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11382345" y="5102203"/>
            <a:ext cx="240224" cy="240224"/>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descr="Vermont Captive logo">
            <a:extLst>
              <a:ext uri="{FF2B5EF4-FFF2-40B4-BE49-F238E27FC236}">
                <a16:creationId xmlns:a16="http://schemas.microsoft.com/office/drawing/2014/main" id="{77440180-011E-331E-DFAB-D47F66A49101}"/>
              </a:ext>
            </a:extLst>
          </p:cNvPr>
          <p:cNvSpPr>
            <a:spLocks noGrp="1" noRot="1" noMove="1" noResize="1" noEditPoints="1" noAdjustHandles="1" noChangeArrowheads="1" noChangeShapeType="1"/>
          </p:cNvSpPr>
          <p:nvPr/>
        </p:nvSpPr>
        <p:spPr>
          <a:xfrm rot="10800000">
            <a:off x="11390094" y="2072285"/>
            <a:ext cx="240224" cy="240224"/>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93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2DE64-8B74-036D-ABA7-7ACF1D4FD9B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60995CF-DF8E-5981-891D-A09775A39421}"/>
              </a:ext>
              <a:ext uri="{C183D7F6-B498-43B3-948B-1728B52AA6E4}">
                <adec:decorative xmlns:adec="http://schemas.microsoft.com/office/drawing/2017/decorative" val="1"/>
              </a:ext>
            </a:extLst>
          </p:cNvPr>
          <p:cNvSpPr/>
          <p:nvPr/>
        </p:nvSpPr>
        <p:spPr>
          <a:xfrm>
            <a:off x="0" y="0"/>
            <a:ext cx="12192000" cy="685800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F8976E-91FB-19A3-656F-D152F34F53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rgbClr val="004157">
              <a:alpha val="9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484B7E-0181-579C-1114-A59252B76308}"/>
              </a:ext>
            </a:extLst>
          </p:cNvPr>
          <p:cNvSpPr>
            <a:spLocks noGrp="1" noRot="1" noMove="1" noResize="1" noEditPoints="1" noAdjustHandles="1" noChangeArrowheads="1" noChangeShapeType="1"/>
          </p:cNvSpPr>
          <p:nvPr>
            <p:ph type="ctrTitle"/>
          </p:nvPr>
        </p:nvSpPr>
        <p:spPr>
          <a:xfrm>
            <a:off x="835693" y="734368"/>
            <a:ext cx="7727540" cy="1489791"/>
          </a:xfrm>
        </p:spPr>
        <p:txBody>
          <a:bodyPr>
            <a:noAutofit/>
          </a:bodyPr>
          <a:lstStyle/>
          <a:p>
            <a:pPr algn="l">
              <a:lnSpc>
                <a:spcPts val="5500"/>
              </a:lnSpc>
            </a:pPr>
            <a:r>
              <a:rPr lang="en-US" sz="5500" dirty="0">
                <a:solidFill>
                  <a:schemeClr val="bg1"/>
                </a:solidFill>
              </a:rPr>
              <a:t>Industries represented in Vermont’s captives</a:t>
            </a:r>
          </a:p>
        </p:txBody>
      </p:sp>
      <p:sp>
        <p:nvSpPr>
          <p:cNvPr id="3" name="Subtitle 2">
            <a:extLst>
              <a:ext uri="{FF2B5EF4-FFF2-40B4-BE49-F238E27FC236}">
                <a16:creationId xmlns:a16="http://schemas.microsoft.com/office/drawing/2014/main" id="{0771AD0B-0890-2D6A-C01D-FEE8DE994B93}"/>
              </a:ext>
            </a:extLst>
          </p:cNvPr>
          <p:cNvSpPr>
            <a:spLocks noGrp="1" noRot="1" noMove="1" noResize="1" noEditPoints="1" noAdjustHandles="1" noChangeArrowheads="1" noChangeShapeType="1"/>
          </p:cNvSpPr>
          <p:nvPr>
            <p:ph type="subTitle" idx="1"/>
          </p:nvPr>
        </p:nvSpPr>
        <p:spPr>
          <a:xfrm>
            <a:off x="806531" y="2627335"/>
            <a:ext cx="8631937" cy="2753870"/>
          </a:xfrm>
        </p:spPr>
        <p:txBody>
          <a:bodyPr numCol="3">
            <a:noAutofit/>
          </a:bodyPr>
          <a:lstStyle/>
          <a:p>
            <a:pPr marL="342900" indent="-342900" algn="l">
              <a:buClr>
                <a:schemeClr val="accent2"/>
              </a:buClr>
              <a:buFont typeface="Arial" panose="020B0604020202020204" pitchFamily="34" charset="0"/>
              <a:buChar char="•"/>
            </a:pPr>
            <a:r>
              <a:rPr lang="en" sz="1800" dirty="0">
                <a:solidFill>
                  <a:schemeClr val="accent5"/>
                </a:solidFill>
              </a:rPr>
              <a:t>Healthcare</a:t>
            </a:r>
          </a:p>
          <a:p>
            <a:pPr marL="342900" indent="-342900" algn="l">
              <a:buClr>
                <a:schemeClr val="accent2"/>
              </a:buClr>
              <a:buFont typeface="Arial" panose="020B0604020202020204" pitchFamily="34" charset="0"/>
              <a:buChar char="•"/>
            </a:pPr>
            <a:r>
              <a:rPr lang="en" sz="1800" dirty="0">
                <a:solidFill>
                  <a:schemeClr val="accent5"/>
                </a:solidFill>
              </a:rPr>
              <a:t>Manufacturing</a:t>
            </a:r>
          </a:p>
          <a:p>
            <a:pPr marL="342900" indent="-342900" algn="l">
              <a:buClr>
                <a:schemeClr val="accent2"/>
              </a:buClr>
              <a:buFont typeface="Arial" panose="020B0604020202020204" pitchFamily="34" charset="0"/>
              <a:buChar char="•"/>
            </a:pPr>
            <a:r>
              <a:rPr lang="en" sz="1800" dirty="0">
                <a:solidFill>
                  <a:schemeClr val="accent5"/>
                </a:solidFill>
              </a:rPr>
              <a:t>Insurance</a:t>
            </a:r>
          </a:p>
          <a:p>
            <a:pPr marL="342900" indent="-342900" algn="l">
              <a:buClr>
                <a:schemeClr val="accent2"/>
              </a:buClr>
              <a:buFont typeface="Arial" panose="020B0604020202020204" pitchFamily="34" charset="0"/>
              <a:buChar char="•"/>
            </a:pPr>
            <a:r>
              <a:rPr lang="en" sz="1800" dirty="0">
                <a:solidFill>
                  <a:schemeClr val="accent5"/>
                </a:solidFill>
              </a:rPr>
              <a:t>Education</a:t>
            </a:r>
          </a:p>
          <a:p>
            <a:pPr marL="342900" indent="-342900" algn="l">
              <a:buClr>
                <a:schemeClr val="accent2"/>
              </a:buClr>
              <a:buFont typeface="Arial" panose="020B0604020202020204" pitchFamily="34" charset="0"/>
              <a:buChar char="•"/>
            </a:pPr>
            <a:r>
              <a:rPr lang="en" sz="1800" dirty="0">
                <a:solidFill>
                  <a:schemeClr val="accent5"/>
                </a:solidFill>
              </a:rPr>
              <a:t>Energy</a:t>
            </a:r>
          </a:p>
          <a:p>
            <a:pPr marL="342900" indent="-342900" algn="l">
              <a:buClr>
                <a:schemeClr val="accent2"/>
              </a:buClr>
              <a:buFont typeface="Arial" panose="020B0604020202020204" pitchFamily="34" charset="0"/>
              <a:buChar char="•"/>
            </a:pPr>
            <a:r>
              <a:rPr lang="en" sz="1800" dirty="0">
                <a:solidFill>
                  <a:schemeClr val="accent5"/>
                </a:solidFill>
              </a:rPr>
              <a:t>Entertainment</a:t>
            </a:r>
          </a:p>
          <a:p>
            <a:pPr marL="342900" indent="-342900" algn="l">
              <a:buClr>
                <a:schemeClr val="accent2"/>
              </a:buClr>
              <a:buFont typeface="Arial" panose="020B0604020202020204" pitchFamily="34" charset="0"/>
              <a:buChar char="•"/>
            </a:pPr>
            <a:r>
              <a:rPr lang="en" sz="1800" dirty="0">
                <a:solidFill>
                  <a:schemeClr val="accent5"/>
                </a:solidFill>
              </a:rPr>
              <a:t>Financial lending</a:t>
            </a:r>
          </a:p>
          <a:p>
            <a:pPr marL="342900" indent="-342900" algn="l">
              <a:buClr>
                <a:schemeClr val="accent2"/>
              </a:buClr>
              <a:buFont typeface="Arial" panose="020B0604020202020204" pitchFamily="34" charset="0"/>
              <a:buChar char="•"/>
            </a:pPr>
            <a:r>
              <a:rPr lang="en" sz="1800" dirty="0">
                <a:solidFill>
                  <a:schemeClr val="accent5"/>
                </a:solidFill>
              </a:rPr>
              <a:t>Agriculture</a:t>
            </a:r>
          </a:p>
          <a:p>
            <a:pPr marL="342900" indent="-342900" algn="l">
              <a:buClr>
                <a:schemeClr val="accent2"/>
              </a:buClr>
              <a:buFont typeface="Arial" panose="020B0604020202020204" pitchFamily="34" charset="0"/>
              <a:buChar char="•"/>
            </a:pPr>
            <a:r>
              <a:rPr lang="en" sz="1800" dirty="0">
                <a:solidFill>
                  <a:schemeClr val="accent5"/>
                </a:solidFill>
              </a:rPr>
              <a:t>Hotel &amp; hospitality</a:t>
            </a:r>
          </a:p>
          <a:p>
            <a:pPr marL="342900" indent="-342900" algn="l">
              <a:buClr>
                <a:schemeClr val="accent2"/>
              </a:buClr>
              <a:buFont typeface="Arial" panose="020B0604020202020204" pitchFamily="34" charset="0"/>
              <a:buChar char="•"/>
            </a:pPr>
            <a:r>
              <a:rPr lang="en" sz="1800" dirty="0">
                <a:solidFill>
                  <a:schemeClr val="accent5"/>
                </a:solidFill>
              </a:rPr>
              <a:t>Communications</a:t>
            </a:r>
          </a:p>
          <a:p>
            <a:pPr marL="342900" indent="-342900" algn="l">
              <a:buClr>
                <a:schemeClr val="accent2"/>
              </a:buClr>
              <a:buFont typeface="Arial" panose="020B0604020202020204" pitchFamily="34" charset="0"/>
              <a:buChar char="•"/>
            </a:pPr>
            <a:r>
              <a:rPr lang="en" sz="1800" dirty="0">
                <a:solidFill>
                  <a:schemeClr val="accent5"/>
                </a:solidFill>
              </a:rPr>
              <a:t>Banking</a:t>
            </a:r>
          </a:p>
          <a:p>
            <a:pPr marL="342900" indent="-342900" algn="l">
              <a:buClr>
                <a:schemeClr val="accent2"/>
              </a:buClr>
              <a:buFont typeface="Arial" panose="020B0604020202020204" pitchFamily="34" charset="0"/>
              <a:buChar char="•"/>
            </a:pPr>
            <a:r>
              <a:rPr lang="en" sz="1800" dirty="0">
                <a:solidFill>
                  <a:schemeClr val="accent5"/>
                </a:solidFill>
              </a:rPr>
              <a:t>Media</a:t>
            </a:r>
          </a:p>
          <a:p>
            <a:pPr marL="342900" indent="-342900" algn="l">
              <a:buClr>
                <a:schemeClr val="accent2"/>
              </a:buClr>
              <a:buFont typeface="Arial" panose="020B0604020202020204" pitchFamily="34" charset="0"/>
              <a:buChar char="•"/>
            </a:pPr>
            <a:r>
              <a:rPr lang="en" sz="1800" dirty="0">
                <a:solidFill>
                  <a:schemeClr val="accent5"/>
                </a:solidFill>
              </a:rPr>
              <a:t>Municipalities</a:t>
            </a:r>
          </a:p>
          <a:p>
            <a:pPr marL="342900" indent="-342900" algn="l">
              <a:buClr>
                <a:schemeClr val="accent2"/>
              </a:buClr>
              <a:buFont typeface="Arial" panose="020B0604020202020204" pitchFamily="34" charset="0"/>
              <a:buChar char="•"/>
            </a:pPr>
            <a:r>
              <a:rPr lang="en" sz="1800" dirty="0">
                <a:solidFill>
                  <a:schemeClr val="accent5"/>
                </a:solidFill>
              </a:rPr>
              <a:t>Nonprofits</a:t>
            </a:r>
          </a:p>
          <a:p>
            <a:pPr marL="342900" indent="-342900" algn="l">
              <a:buClr>
                <a:schemeClr val="accent2"/>
              </a:buClr>
              <a:buFont typeface="Arial" panose="020B0604020202020204" pitchFamily="34" charset="0"/>
              <a:buChar char="•"/>
            </a:pPr>
            <a:r>
              <a:rPr lang="en" sz="1800" dirty="0">
                <a:solidFill>
                  <a:schemeClr val="accent5"/>
                </a:solidFill>
              </a:rPr>
              <a:t>Professional service</a:t>
            </a:r>
          </a:p>
          <a:p>
            <a:pPr marL="342900" indent="-342900" algn="l">
              <a:buClr>
                <a:schemeClr val="accent2"/>
              </a:buClr>
              <a:buFont typeface="Arial" panose="020B0604020202020204" pitchFamily="34" charset="0"/>
              <a:buChar char="•"/>
            </a:pPr>
            <a:r>
              <a:rPr lang="en" sz="1800" dirty="0">
                <a:solidFill>
                  <a:schemeClr val="accent5"/>
                </a:solidFill>
              </a:rPr>
              <a:t>Real estate</a:t>
            </a:r>
          </a:p>
          <a:p>
            <a:pPr marL="342900" indent="-342900" algn="l">
              <a:buClr>
                <a:schemeClr val="accent2"/>
              </a:buClr>
              <a:buFont typeface="Arial" panose="020B0604020202020204" pitchFamily="34" charset="0"/>
              <a:buChar char="•"/>
            </a:pPr>
            <a:r>
              <a:rPr lang="en" sz="1800" dirty="0">
                <a:solidFill>
                  <a:schemeClr val="accent5"/>
                </a:solidFill>
              </a:rPr>
              <a:t>Religious institutions</a:t>
            </a:r>
          </a:p>
          <a:p>
            <a:pPr marL="342900" indent="-342900" algn="l">
              <a:buClr>
                <a:schemeClr val="accent2"/>
              </a:buClr>
              <a:buFont typeface="Arial" panose="020B0604020202020204" pitchFamily="34" charset="0"/>
              <a:buChar char="•"/>
            </a:pPr>
            <a:r>
              <a:rPr lang="en" sz="1800" dirty="0">
                <a:solidFill>
                  <a:schemeClr val="accent5"/>
                </a:solidFill>
              </a:rPr>
              <a:t>Retail</a:t>
            </a:r>
          </a:p>
          <a:p>
            <a:pPr marL="342900" indent="-342900" algn="l">
              <a:buClr>
                <a:schemeClr val="accent2"/>
              </a:buClr>
              <a:buFont typeface="Arial" panose="020B0604020202020204" pitchFamily="34" charset="0"/>
              <a:buChar char="•"/>
            </a:pPr>
            <a:r>
              <a:rPr lang="en" sz="1800" dirty="0">
                <a:solidFill>
                  <a:schemeClr val="accent5"/>
                </a:solidFill>
              </a:rPr>
              <a:t>Securities</a:t>
            </a:r>
          </a:p>
          <a:p>
            <a:pPr marL="342900" indent="-342900" algn="l">
              <a:buClr>
                <a:schemeClr val="accent2"/>
              </a:buClr>
              <a:buFont typeface="Arial" panose="020B0604020202020204" pitchFamily="34" charset="0"/>
              <a:buChar char="•"/>
            </a:pPr>
            <a:r>
              <a:rPr lang="en" sz="1800" dirty="0">
                <a:solidFill>
                  <a:schemeClr val="accent5"/>
                </a:solidFill>
              </a:rPr>
              <a:t>Technology</a:t>
            </a:r>
          </a:p>
          <a:p>
            <a:pPr marL="342900" indent="-342900" algn="l">
              <a:buClr>
                <a:schemeClr val="accent2"/>
              </a:buClr>
              <a:buFont typeface="Arial" panose="020B0604020202020204" pitchFamily="34" charset="0"/>
              <a:buChar char="•"/>
            </a:pPr>
            <a:endParaRPr lang="en" sz="1800" dirty="0">
              <a:solidFill>
                <a:schemeClr val="accent5"/>
              </a:solidFill>
            </a:endParaRPr>
          </a:p>
        </p:txBody>
      </p:sp>
      <p:cxnSp>
        <p:nvCxnSpPr>
          <p:cNvPr id="8" name="Straight Connector 7">
            <a:extLst>
              <a:ext uri="{FF2B5EF4-FFF2-40B4-BE49-F238E27FC236}">
                <a16:creationId xmlns:a16="http://schemas.microsoft.com/office/drawing/2014/main" id="{7E1ED3AF-35A8-A196-60E6-333A0FDF630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2224159"/>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8" name="Graphic 17" descr="Vermont captive logo">
            <a:extLst>
              <a:ext uri="{FF2B5EF4-FFF2-40B4-BE49-F238E27FC236}">
                <a16:creationId xmlns:a16="http://schemas.microsoft.com/office/drawing/2014/main" id="{C306073C-8743-68B4-98F1-A36AF790D515}"/>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9626154" y="5845215"/>
            <a:ext cx="2145300" cy="720437"/>
          </a:xfrm>
          <a:prstGeom prst="rect">
            <a:avLst/>
          </a:prstGeom>
        </p:spPr>
      </p:pic>
    </p:spTree>
    <p:extLst>
      <p:ext uri="{BB962C8B-B14F-4D97-AF65-F5344CB8AC3E}">
        <p14:creationId xmlns:p14="http://schemas.microsoft.com/office/powerpoint/2010/main" val="208583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A280F-B8D0-8312-9CF0-356CCC2F2CB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F5B7712-9A45-4B3E-5109-894C06D99BA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2">
              <a:alpha val="973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96FE6-E180-FDC8-7256-C89A2D048A51}"/>
              </a:ext>
            </a:extLst>
          </p:cNvPr>
          <p:cNvSpPr>
            <a:spLocks noGrp="1" noRot="1" noMove="1" noResize="1" noEditPoints="1" noAdjustHandles="1" noChangeArrowheads="1" noChangeShapeType="1"/>
          </p:cNvSpPr>
          <p:nvPr>
            <p:ph type="ctrTitle"/>
          </p:nvPr>
        </p:nvSpPr>
        <p:spPr>
          <a:xfrm>
            <a:off x="835693" y="584892"/>
            <a:ext cx="6952473" cy="1737298"/>
          </a:xfrm>
        </p:spPr>
        <p:txBody>
          <a:bodyPr>
            <a:noAutofit/>
          </a:bodyPr>
          <a:lstStyle/>
          <a:p>
            <a:pPr algn="l">
              <a:lnSpc>
                <a:spcPts val="5500"/>
              </a:lnSpc>
            </a:pPr>
            <a:r>
              <a:rPr lang="en-US" sz="5500" dirty="0">
                <a:solidFill>
                  <a:schemeClr val="tx2"/>
                </a:solidFill>
              </a:rPr>
              <a:t>Vermont—the world’s #1 captive domicile</a:t>
            </a:r>
          </a:p>
        </p:txBody>
      </p:sp>
      <p:cxnSp>
        <p:nvCxnSpPr>
          <p:cNvPr id="8" name="Straight Connector 7">
            <a:extLst>
              <a:ext uri="{FF2B5EF4-FFF2-40B4-BE49-F238E27FC236}">
                <a16:creationId xmlns:a16="http://schemas.microsoft.com/office/drawing/2014/main" id="{C71427FD-C23C-D7D5-86BD-1B8F5B6FACF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2327469"/>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778AB2A5-0124-203B-5440-B05EA772F9DD}"/>
              </a:ext>
            </a:extLst>
          </p:cNvPr>
          <p:cNvSpPr>
            <a:spLocks noGrp="1" noRot="1" noMove="1" noResize="1" noEditPoints="1" noAdjustHandles="1" noChangeArrowheads="1" noChangeShapeType="1"/>
          </p:cNvSpPr>
          <p:nvPr>
            <p:ph type="subTitle" idx="1"/>
          </p:nvPr>
        </p:nvSpPr>
        <p:spPr>
          <a:xfrm>
            <a:off x="806531" y="2704631"/>
            <a:ext cx="5429881" cy="3401703"/>
          </a:xfrm>
        </p:spPr>
        <p:txBody>
          <a:bodyPr>
            <a:noAutofit/>
          </a:bodyPr>
          <a:lstStyle/>
          <a:p>
            <a:pPr marL="215895" marR="2540" indent="-208275" algn="l" defTabSz="1219170">
              <a:lnSpc>
                <a:spcPts val="2100"/>
              </a:lnSpc>
              <a:buClr>
                <a:srgbClr val="C19F45"/>
              </a:buClr>
              <a:buFont typeface="Arial"/>
              <a:buChar char="•"/>
              <a:tabLst>
                <a:tab pos="216728" algn="l"/>
              </a:tabLst>
              <a:defRPr/>
            </a:pPr>
            <a:r>
              <a:rPr lang="en-US" sz="1600" kern="0" dirty="0">
                <a:solidFill>
                  <a:schemeClr val="accent1"/>
                </a:solidFill>
                <a:cs typeface="Times New Roman" panose="02020603050405020304" pitchFamily="18" charset="0"/>
                <a:sym typeface="Arial"/>
              </a:rPr>
              <a:t>$33 billion </a:t>
            </a:r>
            <a:r>
              <a:rPr lang="en-US" sz="1600" kern="0" dirty="0">
                <a:cs typeface="Times New Roman" panose="02020603050405020304" pitchFamily="18" charset="0"/>
                <a:sym typeface="Arial"/>
              </a:rPr>
              <a:t>in gross written premiums (2024)</a:t>
            </a:r>
          </a:p>
          <a:p>
            <a:pPr marL="215895" marR="2540" indent="-208275" algn="l" defTabSz="1219170">
              <a:lnSpc>
                <a:spcPts val="2100"/>
              </a:lnSpc>
              <a:buClr>
                <a:srgbClr val="C19F45"/>
              </a:buClr>
              <a:buFont typeface="Arial"/>
              <a:buChar char="•"/>
              <a:tabLst>
                <a:tab pos="216728" algn="l"/>
              </a:tabLst>
              <a:defRPr/>
            </a:pPr>
            <a:r>
              <a:rPr lang="en-US" sz="1600" kern="0" dirty="0">
                <a:solidFill>
                  <a:schemeClr val="accent1"/>
                </a:solidFill>
                <a:cs typeface="Times New Roman" panose="02020603050405020304" pitchFamily="18" charset="0"/>
                <a:sym typeface="Arial"/>
              </a:rPr>
              <a:t>Over 44 years </a:t>
            </a:r>
            <a:r>
              <a:rPr lang="en-US" sz="1600" kern="0" dirty="0">
                <a:cs typeface="Times New Roman" panose="02020603050405020304" pitchFamily="18" charset="0"/>
                <a:sym typeface="Arial"/>
              </a:rPr>
              <a:t>of leadership in captive insurance</a:t>
            </a:r>
          </a:p>
          <a:p>
            <a:pPr marL="215895" marR="2540" indent="-208275" algn="l" defTabSz="1219170">
              <a:lnSpc>
                <a:spcPts val="2100"/>
              </a:lnSpc>
              <a:buClr>
                <a:srgbClr val="C19F45"/>
              </a:buClr>
              <a:buFont typeface="Arial"/>
              <a:buChar char="•"/>
              <a:tabLst>
                <a:tab pos="216728" algn="l"/>
              </a:tabLst>
              <a:defRPr/>
            </a:pPr>
            <a:r>
              <a:rPr lang="en-US" sz="1600" kern="0" dirty="0">
                <a:solidFill>
                  <a:schemeClr val="accent1"/>
                </a:solidFill>
                <a:cs typeface="Times New Roman" panose="02020603050405020304" pitchFamily="18" charset="0"/>
                <a:sym typeface="Arial"/>
              </a:rPr>
              <a:t>1,397 captives </a:t>
            </a:r>
            <a:r>
              <a:rPr lang="en-US" sz="1600" kern="0" dirty="0">
                <a:cs typeface="Times New Roman" panose="02020603050405020304" pitchFamily="18" charset="0"/>
                <a:sym typeface="Arial"/>
              </a:rPr>
              <a:t>licensed* </a:t>
            </a:r>
          </a:p>
          <a:p>
            <a:pPr marL="215895" marR="2540" indent="-208275" algn="l" defTabSz="1219170">
              <a:lnSpc>
                <a:spcPts val="2100"/>
              </a:lnSpc>
              <a:buClr>
                <a:srgbClr val="C19F45"/>
              </a:buClr>
              <a:buFont typeface="Arial"/>
              <a:buChar char="•"/>
              <a:tabLst>
                <a:tab pos="216728" algn="l"/>
              </a:tabLst>
              <a:defRPr/>
            </a:pPr>
            <a:r>
              <a:rPr lang="en-US" sz="1600" kern="0" dirty="0">
                <a:solidFill>
                  <a:schemeClr val="accent1"/>
                </a:solidFill>
                <a:cs typeface="Times New Roman" panose="02020603050405020304" pitchFamily="18" charset="0"/>
                <a:sym typeface="Arial"/>
              </a:rPr>
              <a:t>50% of Fortune 100 </a:t>
            </a:r>
            <a:r>
              <a:rPr lang="en-US" sz="1600" kern="0" dirty="0">
                <a:cs typeface="Times New Roman" panose="02020603050405020304" pitchFamily="18" charset="0"/>
                <a:sym typeface="Arial"/>
              </a:rPr>
              <a:t>companies choose Vermont</a:t>
            </a:r>
          </a:p>
          <a:p>
            <a:pPr marL="215895" marR="2540" indent="-208275" algn="l" defTabSz="1219170">
              <a:lnSpc>
                <a:spcPts val="2100"/>
              </a:lnSpc>
              <a:buClr>
                <a:srgbClr val="C19F45"/>
              </a:buClr>
              <a:buFont typeface="Arial"/>
              <a:buChar char="•"/>
              <a:tabLst>
                <a:tab pos="216728" algn="l"/>
              </a:tabLst>
              <a:defRPr/>
            </a:pPr>
            <a:r>
              <a:rPr lang="en-US" sz="1600" kern="0" dirty="0">
                <a:solidFill>
                  <a:schemeClr val="accent1"/>
                </a:solidFill>
                <a:cs typeface="Times New Roman" panose="02020603050405020304" pitchFamily="18" charset="0"/>
                <a:sym typeface="Arial"/>
              </a:rPr>
              <a:t>50% of Dow Jones 30 </a:t>
            </a:r>
            <a:r>
              <a:rPr lang="en-US" sz="1600" kern="0" dirty="0">
                <a:cs typeface="Times New Roman" panose="02020603050405020304" pitchFamily="18" charset="0"/>
                <a:sym typeface="Arial"/>
              </a:rPr>
              <a:t>are represented</a:t>
            </a:r>
          </a:p>
          <a:p>
            <a:pPr marL="215895" marR="2540" indent="-208275" algn="l" defTabSz="1219170">
              <a:lnSpc>
                <a:spcPts val="2100"/>
              </a:lnSpc>
              <a:buClr>
                <a:srgbClr val="C19F45"/>
              </a:buClr>
              <a:buFont typeface="Arial"/>
              <a:buChar char="•"/>
              <a:tabLst>
                <a:tab pos="216728" algn="l"/>
              </a:tabLst>
              <a:defRPr/>
            </a:pPr>
            <a:r>
              <a:rPr lang="en-US" sz="1600" kern="0" dirty="0">
                <a:solidFill>
                  <a:schemeClr val="accent1"/>
                </a:solidFill>
                <a:cs typeface="Times New Roman" panose="02020603050405020304" pitchFamily="18" charset="0"/>
                <a:sym typeface="Arial"/>
              </a:rPr>
              <a:t>Over 80 international companies </a:t>
            </a:r>
            <a:r>
              <a:rPr lang="en-US" sz="1600" kern="0" dirty="0">
                <a:cs typeface="Times New Roman" panose="02020603050405020304" pitchFamily="18" charset="0"/>
                <a:sym typeface="Arial"/>
              </a:rPr>
              <a:t>licensed, </a:t>
            </a:r>
            <a:br>
              <a:rPr lang="en-US" sz="1600" kern="0" dirty="0">
                <a:cs typeface="Times New Roman" panose="02020603050405020304" pitchFamily="18" charset="0"/>
                <a:sym typeface="Arial"/>
              </a:rPr>
            </a:br>
            <a:r>
              <a:rPr lang="en-US" sz="1600" kern="0" dirty="0">
                <a:cs typeface="Times New Roman" panose="02020603050405020304" pitchFamily="18" charset="0"/>
                <a:sym typeface="Arial"/>
              </a:rPr>
              <a:t>with ownership spanning 23 countries</a:t>
            </a:r>
          </a:p>
          <a:p>
            <a:pPr marL="215895" marR="2540" indent="-208275" algn="l" defTabSz="1219170">
              <a:lnSpc>
                <a:spcPts val="2100"/>
              </a:lnSpc>
              <a:buClr>
                <a:srgbClr val="C19F45"/>
              </a:buClr>
              <a:buFont typeface="Arial"/>
              <a:buChar char="•"/>
              <a:tabLst>
                <a:tab pos="216728" algn="l"/>
              </a:tabLst>
              <a:defRPr/>
            </a:pPr>
            <a:endParaRPr lang="en-US" sz="1600" kern="0" dirty="0">
              <a:cs typeface="Times New Roman" panose="02020603050405020304" pitchFamily="18" charset="0"/>
              <a:sym typeface="Arial"/>
            </a:endParaRPr>
          </a:p>
          <a:p>
            <a:pPr marL="7620" marR="2540" algn="l" defTabSz="1219170">
              <a:lnSpc>
                <a:spcPts val="2100"/>
              </a:lnSpc>
              <a:buClr>
                <a:srgbClr val="C19F45"/>
              </a:buClr>
              <a:tabLst>
                <a:tab pos="216728" algn="l"/>
              </a:tabLst>
              <a:defRPr/>
            </a:pPr>
            <a:r>
              <a:rPr lang="en-US" sz="1100" kern="0" dirty="0">
                <a:cs typeface="Times New Roman" panose="02020603050405020304" pitchFamily="18" charset="0"/>
                <a:sym typeface="Arial"/>
              </a:rPr>
              <a:t>*as of 6/30/2025</a:t>
            </a:r>
          </a:p>
        </p:txBody>
      </p:sp>
      <p:pic>
        <p:nvPicPr>
          <p:cNvPr id="7" name="Picture 6" descr="A green globe with #1 domicile worldwide written below.">
            <a:extLst>
              <a:ext uri="{FF2B5EF4-FFF2-40B4-BE49-F238E27FC236}">
                <a16:creationId xmlns:a16="http://schemas.microsoft.com/office/drawing/2014/main" id="{EC13DF49-8668-1228-5C90-743D047FDFEC}"/>
              </a:ext>
            </a:extLst>
          </p:cNvPr>
          <p:cNvPicPr>
            <a:picLocks noGrp="1" noRot="1" noChangeAspect="1" noMove="1" noResize="1" noEditPoints="1" noAdjustHandles="1" noChangeArrowheads="1" noChangeShapeType="1" noCrop="1"/>
          </p:cNvPicPr>
          <p:nvPr/>
        </p:nvPicPr>
        <p:blipFill>
          <a:blip r:embed="rId3"/>
          <a:stretch>
            <a:fillRect/>
          </a:stretch>
        </p:blipFill>
        <p:spPr>
          <a:xfrm>
            <a:off x="7025898" y="2218300"/>
            <a:ext cx="2743200" cy="2743200"/>
          </a:xfrm>
          <a:prstGeom prst="rect">
            <a:avLst/>
          </a:prstGeom>
        </p:spPr>
      </p:pic>
      <p:pic>
        <p:nvPicPr>
          <p:cNvPr id="10" name="Picture 9" descr="A green ribbon with a star and Domicile of the Year award winner written below.">
            <a:extLst>
              <a:ext uri="{FF2B5EF4-FFF2-40B4-BE49-F238E27FC236}">
                <a16:creationId xmlns:a16="http://schemas.microsoft.com/office/drawing/2014/main" id="{7CEE9E85-48A6-E78F-A708-C916646E4CDC}"/>
              </a:ext>
            </a:extLst>
          </p:cNvPr>
          <p:cNvPicPr>
            <a:picLocks noGrp="1" noRot="1" noChangeAspect="1" noMove="1" noResize="1" noEditPoints="1" noAdjustHandles="1" noChangeArrowheads="1" noChangeShapeType="1" noCrop="1"/>
          </p:cNvPicPr>
          <p:nvPr/>
        </p:nvPicPr>
        <p:blipFill>
          <a:blip r:embed="rId4"/>
          <a:stretch>
            <a:fillRect/>
          </a:stretch>
        </p:blipFill>
        <p:spPr>
          <a:xfrm>
            <a:off x="9133475" y="2218300"/>
            <a:ext cx="2743200" cy="2743200"/>
          </a:xfrm>
          <a:prstGeom prst="rect">
            <a:avLst/>
          </a:prstGeom>
        </p:spPr>
      </p:pic>
      <p:pic>
        <p:nvPicPr>
          <p:cNvPr id="18" name="Graphic 17" descr="Vermont captive logo">
            <a:extLst>
              <a:ext uri="{FF2B5EF4-FFF2-40B4-BE49-F238E27FC236}">
                <a16:creationId xmlns:a16="http://schemas.microsoft.com/office/drawing/2014/main" id="{15201F52-EFCE-A065-4F15-A051B177E90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626154" y="5845215"/>
            <a:ext cx="2145300" cy="720437"/>
          </a:xfrm>
          <a:prstGeom prst="rect">
            <a:avLst/>
          </a:prstGeom>
        </p:spPr>
      </p:pic>
    </p:spTree>
    <p:extLst>
      <p:ext uri="{BB962C8B-B14F-4D97-AF65-F5344CB8AC3E}">
        <p14:creationId xmlns:p14="http://schemas.microsoft.com/office/powerpoint/2010/main" val="286441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9CED7-D5F9-43EE-E660-24A891D04499}"/>
            </a:ext>
          </a:extLst>
        </p:cNvPr>
        <p:cNvGrpSpPr/>
        <p:nvPr/>
      </p:nvGrpSpPr>
      <p:grpSpPr>
        <a:xfrm>
          <a:off x="0" y="0"/>
          <a:ext cx="0" cy="0"/>
          <a:chOff x="0" y="0"/>
          <a:chExt cx="0" cy="0"/>
        </a:xfrm>
      </p:grpSpPr>
      <p:sp>
        <p:nvSpPr>
          <p:cNvPr id="11" name="Rectangle 10" descr="Photo of people at a VCIA conference">
            <a:extLst>
              <a:ext uri="{FF2B5EF4-FFF2-40B4-BE49-F238E27FC236}">
                <a16:creationId xmlns:a16="http://schemas.microsoft.com/office/drawing/2014/main" id="{FDFC75B7-A824-62DC-F815-752F4A06A619}"/>
              </a:ext>
            </a:extLst>
          </p:cNvPr>
          <p:cNvSpPr/>
          <p:nvPr/>
        </p:nvSpPr>
        <p:spPr>
          <a:xfrm>
            <a:off x="7942521" y="0"/>
            <a:ext cx="4249479"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4C98CF-E8D3-9B25-8468-73D49540B9E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1999" cy="6858000"/>
          </a:xfrm>
          <a:prstGeom prst="rect">
            <a:avLst/>
          </a:prstGeom>
          <a:solidFill>
            <a:schemeClr val="accent2">
              <a:alpha val="973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61A50-2296-DB0B-9C5D-23AA34B25747}"/>
              </a:ext>
            </a:extLst>
          </p:cNvPr>
          <p:cNvSpPr>
            <a:spLocks noGrp="1" noRot="1" noMove="1" noResize="1" noEditPoints="1" noAdjustHandles="1" noChangeArrowheads="1" noChangeShapeType="1"/>
          </p:cNvSpPr>
          <p:nvPr>
            <p:ph type="ctrTitle"/>
          </p:nvPr>
        </p:nvSpPr>
        <p:spPr>
          <a:xfrm>
            <a:off x="835694" y="359975"/>
            <a:ext cx="7259900" cy="1890111"/>
          </a:xfrm>
        </p:spPr>
        <p:txBody>
          <a:bodyPr>
            <a:noAutofit/>
          </a:bodyPr>
          <a:lstStyle/>
          <a:p>
            <a:pPr algn="l">
              <a:lnSpc>
                <a:spcPts val="5500"/>
              </a:lnSpc>
            </a:pPr>
            <a:r>
              <a:rPr lang="en-US" sz="5500" dirty="0">
                <a:solidFill>
                  <a:schemeClr val="tx2"/>
                </a:solidFill>
              </a:rPr>
              <a:t>Vermont Captive Insurance Association</a:t>
            </a:r>
          </a:p>
        </p:txBody>
      </p:sp>
      <p:cxnSp>
        <p:nvCxnSpPr>
          <p:cNvPr id="8" name="Straight Connector 7">
            <a:extLst>
              <a:ext uri="{FF2B5EF4-FFF2-40B4-BE49-F238E27FC236}">
                <a16:creationId xmlns:a16="http://schemas.microsoft.com/office/drawing/2014/main" id="{B14B5CA2-385B-C88B-3757-50CAFF935C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2250086"/>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5F9CD94-0B85-5CD0-CC76-1BF8A389B524}"/>
              </a:ext>
            </a:extLst>
          </p:cNvPr>
          <p:cNvSpPr txBox="1">
            <a:spLocks noGrp="1" noRot="1" noMove="1" noResize="1" noEditPoints="1" noAdjustHandles="1" noChangeArrowheads="1" noChangeShapeType="1"/>
          </p:cNvSpPr>
          <p:nvPr/>
        </p:nvSpPr>
        <p:spPr>
          <a:xfrm>
            <a:off x="900990" y="2527190"/>
            <a:ext cx="4821397" cy="3416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1800" b="1" i="0" u="none" strike="noStrike" kern="1200" cap="all" spc="300" normalizeH="0" baseline="0" noProof="0" dirty="0">
                <a:ln>
                  <a:noFill/>
                </a:ln>
                <a:solidFill>
                  <a:schemeClr val="accent2"/>
                </a:solidFill>
                <a:effectLst/>
                <a:uLnTx/>
                <a:uFillTx/>
                <a:ea typeface="+mn-ea"/>
                <a:cs typeface="+mn-cs"/>
              </a:rPr>
              <a:t>An important resource</a:t>
            </a:r>
          </a:p>
        </p:txBody>
      </p:sp>
      <p:sp>
        <p:nvSpPr>
          <p:cNvPr id="3" name="Subtitle 2">
            <a:extLst>
              <a:ext uri="{FF2B5EF4-FFF2-40B4-BE49-F238E27FC236}">
                <a16:creationId xmlns:a16="http://schemas.microsoft.com/office/drawing/2014/main" id="{4F71B4F6-6313-6C17-BCC6-0DFA835E773B}"/>
              </a:ext>
            </a:extLst>
          </p:cNvPr>
          <p:cNvSpPr>
            <a:spLocks noGrp="1" noRot="1" noMove="1" noResize="1" noEditPoints="1" noAdjustHandles="1" noChangeArrowheads="1" noChangeShapeType="1"/>
          </p:cNvSpPr>
          <p:nvPr>
            <p:ph type="subTitle" idx="1"/>
          </p:nvPr>
        </p:nvSpPr>
        <p:spPr>
          <a:xfrm>
            <a:off x="806531" y="3086868"/>
            <a:ext cx="6179060" cy="2959826"/>
          </a:xfrm>
        </p:spPr>
        <p:txBody>
          <a:bodyPr>
            <a:noAutofit/>
          </a:bodyPr>
          <a:lstStyle/>
          <a:p>
            <a:pPr marL="342900" indent="-342900" algn="l">
              <a:lnSpc>
                <a:spcPts val="2000"/>
              </a:lnSpc>
              <a:buClr>
                <a:schemeClr val="accent2"/>
              </a:buClr>
              <a:buFont typeface="Arial" panose="020B0604020202020204" pitchFamily="34" charset="0"/>
              <a:buChar char="•"/>
            </a:pPr>
            <a:r>
              <a:rPr lang="en-US" sz="1600" dirty="0"/>
              <a:t>The largest captive insurance association in the world</a:t>
            </a:r>
          </a:p>
          <a:p>
            <a:pPr marL="342900" indent="-342900" algn="l">
              <a:lnSpc>
                <a:spcPts val="2000"/>
              </a:lnSpc>
              <a:buClr>
                <a:schemeClr val="accent2"/>
              </a:buClr>
              <a:buFont typeface="Arial" panose="020B0604020202020204" pitchFamily="34" charset="0"/>
              <a:buChar char="•"/>
            </a:pPr>
            <a:r>
              <a:rPr lang="en-US" sz="1600" dirty="0"/>
              <a:t>Responsible for promoting and sustaining the general welfare of Vermont as the world’s leading captive domicile</a:t>
            </a:r>
          </a:p>
          <a:p>
            <a:pPr marL="342900" indent="-342900" algn="l">
              <a:lnSpc>
                <a:spcPts val="2000"/>
              </a:lnSpc>
              <a:buClr>
                <a:schemeClr val="accent2"/>
              </a:buClr>
              <a:buFont typeface="Arial" panose="020B0604020202020204" pitchFamily="34" charset="0"/>
              <a:buChar char="•"/>
            </a:pPr>
            <a:r>
              <a:rPr lang="en-US" sz="1600" dirty="0"/>
              <a:t>VCIA puts on an annual conference, where industry leaders from around the world meet to learn, network, and innovate in Burlington, Vermont</a:t>
            </a:r>
          </a:p>
          <a:p>
            <a:pPr marL="342900" indent="-342900" algn="l">
              <a:lnSpc>
                <a:spcPts val="2000"/>
              </a:lnSpc>
              <a:buClr>
                <a:schemeClr val="accent2"/>
              </a:buClr>
              <a:buFont typeface="Arial" panose="020B0604020202020204" pitchFamily="34" charset="0"/>
              <a:buChar char="•"/>
            </a:pPr>
            <a:r>
              <a:rPr lang="en-US" sz="1600" dirty="0"/>
              <a:t>Only association with a full-time captive insurance lobbyist based in Washington D.C.</a:t>
            </a:r>
          </a:p>
        </p:txBody>
      </p:sp>
      <p:pic>
        <p:nvPicPr>
          <p:cNvPr id="18" name="Graphic 17" descr="Vermont captive insurance logo">
            <a:extLst>
              <a:ext uri="{FF2B5EF4-FFF2-40B4-BE49-F238E27FC236}">
                <a16:creationId xmlns:a16="http://schemas.microsoft.com/office/drawing/2014/main" id="{7573CD1A-6DCD-7822-7836-A23FC4361606}"/>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9626154" y="5845215"/>
            <a:ext cx="2145300" cy="720437"/>
          </a:xfrm>
          <a:prstGeom prst="rect">
            <a:avLst/>
          </a:prstGeom>
        </p:spPr>
      </p:pic>
    </p:spTree>
    <p:extLst>
      <p:ext uri="{BB962C8B-B14F-4D97-AF65-F5344CB8AC3E}">
        <p14:creationId xmlns:p14="http://schemas.microsoft.com/office/powerpoint/2010/main" val="247034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8552-8DF7-2179-DB2E-6FA070F992F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E7877D5-43A5-CD77-BAAA-95625D99D64F}"/>
              </a:ext>
              <a:ext uri="{C183D7F6-B498-43B3-948B-1728B52AA6E4}">
                <adec:decorative xmlns:adec="http://schemas.microsoft.com/office/drawing/2017/decorative" val="1"/>
              </a:ext>
            </a:extLst>
          </p:cNvPr>
          <p:cNvSpPr/>
          <p:nvPr/>
        </p:nvSpPr>
        <p:spPr>
          <a:xfrm>
            <a:off x="1" y="0"/>
            <a:ext cx="12191999" cy="6858000"/>
          </a:xfrm>
          <a:prstGeom prst="rect">
            <a:avLst/>
          </a:prstGeom>
          <a:solidFill>
            <a:schemeClr val="accent2">
              <a:alpha val="973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24F43E-90DA-139C-6CBC-E4D24965E1EE}"/>
              </a:ext>
            </a:extLst>
          </p:cNvPr>
          <p:cNvSpPr>
            <a:spLocks noGrp="1"/>
          </p:cNvSpPr>
          <p:nvPr>
            <p:ph type="ctrTitle"/>
          </p:nvPr>
        </p:nvSpPr>
        <p:spPr>
          <a:xfrm>
            <a:off x="3184038" y="677507"/>
            <a:ext cx="6637879" cy="1781512"/>
          </a:xfrm>
        </p:spPr>
        <p:txBody>
          <a:bodyPr>
            <a:noAutofit/>
          </a:bodyPr>
          <a:lstStyle/>
          <a:p>
            <a:pPr algn="l">
              <a:lnSpc>
                <a:spcPts val="5500"/>
              </a:lnSpc>
            </a:pPr>
            <a:r>
              <a:rPr lang="en-US" sz="5500" dirty="0">
                <a:solidFill>
                  <a:schemeClr val="tx2"/>
                </a:solidFill>
              </a:rPr>
              <a:t>Why is Vermont the best choice for you?</a:t>
            </a:r>
          </a:p>
        </p:txBody>
      </p:sp>
      <p:cxnSp>
        <p:nvCxnSpPr>
          <p:cNvPr id="8" name="Straight Connector 7">
            <a:extLst>
              <a:ext uri="{FF2B5EF4-FFF2-40B4-BE49-F238E27FC236}">
                <a16:creationId xmlns:a16="http://schemas.microsoft.com/office/drawing/2014/main" id="{718844E8-8A75-A831-12EA-5D2D1074C5C0}"/>
              </a:ext>
              <a:ext uri="{C183D7F6-B498-43B3-948B-1728B52AA6E4}">
                <adec:decorative xmlns:adec="http://schemas.microsoft.com/office/drawing/2017/decorative" val="1"/>
              </a:ext>
            </a:extLst>
          </p:cNvPr>
          <p:cNvCxnSpPr>
            <a:cxnSpLocks/>
          </p:cNvCxnSpPr>
          <p:nvPr/>
        </p:nvCxnSpPr>
        <p:spPr>
          <a:xfrm>
            <a:off x="1756064" y="2459019"/>
            <a:ext cx="5987780" cy="1"/>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3B1523EA-D14D-2D41-3067-22A193318999}"/>
              </a:ext>
            </a:extLst>
          </p:cNvPr>
          <p:cNvSpPr>
            <a:spLocks noGrp="1"/>
          </p:cNvSpPr>
          <p:nvPr>
            <p:ph type="subTitle" idx="1"/>
          </p:nvPr>
        </p:nvSpPr>
        <p:spPr>
          <a:xfrm>
            <a:off x="3154876" y="2886116"/>
            <a:ext cx="6350173" cy="766791"/>
          </a:xfrm>
        </p:spPr>
        <p:txBody>
          <a:bodyPr>
            <a:noAutofit/>
          </a:bodyPr>
          <a:lstStyle/>
          <a:p>
            <a:pPr algn="l"/>
            <a:r>
              <a:rPr lang="en-US" sz="1600" dirty="0"/>
              <a:t>Blank slide with information on why Vermont is best for the particular company, how the state suits their unique needs</a:t>
            </a:r>
          </a:p>
        </p:txBody>
      </p:sp>
      <p:pic>
        <p:nvPicPr>
          <p:cNvPr id="18" name="Graphic 17" descr="Vermont captive insurance logo">
            <a:extLst>
              <a:ext uri="{FF2B5EF4-FFF2-40B4-BE49-F238E27FC236}">
                <a16:creationId xmlns:a16="http://schemas.microsoft.com/office/drawing/2014/main" id="{07D63983-FB54-99BA-39E7-74597ADD6B8B}"/>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9626154" y="5845215"/>
            <a:ext cx="2145300" cy="720437"/>
          </a:xfrm>
          <a:prstGeom prst="rect">
            <a:avLst/>
          </a:prstGeom>
        </p:spPr>
      </p:pic>
      <p:sp>
        <p:nvSpPr>
          <p:cNvPr id="5" name="Rectangle 4" descr="Group of Vermont scenary: a lake and a resort">
            <a:extLst>
              <a:ext uri="{FF2B5EF4-FFF2-40B4-BE49-F238E27FC236}">
                <a16:creationId xmlns:a16="http://schemas.microsoft.com/office/drawing/2014/main" id="{9F055B1B-BAFE-D319-2F29-B99087424E20}"/>
              </a:ext>
            </a:extLst>
          </p:cNvPr>
          <p:cNvSpPr>
            <a:spLocks noGrp="1" noRot="1" noMove="1" noResize="1" noEditPoints="1" noAdjustHandles="1" noChangeArrowheads="1" noChangeShapeType="1"/>
          </p:cNvSpPr>
          <p:nvPr/>
        </p:nvSpPr>
        <p:spPr>
          <a:xfrm>
            <a:off x="0" y="172601"/>
            <a:ext cx="4471261" cy="6393051"/>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495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DEB54-A63F-FAA7-9604-544449DEAC3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F4027D46-BF2F-1B1F-7E76-AFD111CF850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1999" cy="6858000"/>
          </a:xfrm>
          <a:prstGeom prst="rect">
            <a:avLst/>
          </a:prstGeom>
          <a:solidFill>
            <a:schemeClr val="accent2">
              <a:alpha val="973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2B0D8-80F5-6FA6-73A3-E037D61FCFDC}"/>
              </a:ext>
            </a:extLst>
          </p:cNvPr>
          <p:cNvSpPr>
            <a:spLocks noGrp="1" noRot="1" noMove="1" noResize="1" noEditPoints="1" noAdjustHandles="1" noChangeArrowheads="1" noChangeShapeType="1"/>
          </p:cNvSpPr>
          <p:nvPr>
            <p:ph type="ctrTitle"/>
          </p:nvPr>
        </p:nvSpPr>
        <p:spPr>
          <a:xfrm>
            <a:off x="835694" y="765541"/>
            <a:ext cx="7074930" cy="887387"/>
          </a:xfrm>
        </p:spPr>
        <p:txBody>
          <a:bodyPr>
            <a:noAutofit/>
          </a:bodyPr>
          <a:lstStyle/>
          <a:p>
            <a:pPr algn="l">
              <a:lnSpc>
                <a:spcPts val="6000"/>
              </a:lnSpc>
            </a:pPr>
            <a:r>
              <a:rPr lang="en-US" sz="5500" dirty="0">
                <a:solidFill>
                  <a:schemeClr val="tx2"/>
                </a:solidFill>
              </a:rPr>
              <a:t>Steps to form a captive</a:t>
            </a:r>
          </a:p>
        </p:txBody>
      </p:sp>
      <p:cxnSp>
        <p:nvCxnSpPr>
          <p:cNvPr id="8" name="Straight Connector 7">
            <a:extLst>
              <a:ext uri="{FF2B5EF4-FFF2-40B4-BE49-F238E27FC236}">
                <a16:creationId xmlns:a16="http://schemas.microsoft.com/office/drawing/2014/main" id="{E7CCE10D-FF60-7CF3-AD37-B13818D8E3B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1663563"/>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2" name="Picture 11" descr="a location icon with cell phone, map pin and envelope">
            <a:extLst>
              <a:ext uri="{FF2B5EF4-FFF2-40B4-BE49-F238E27FC236}">
                <a16:creationId xmlns:a16="http://schemas.microsoft.com/office/drawing/2014/main" id="{31808243-D8EE-4429-9581-ECD16CEA2EA3}"/>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609342" y="2147642"/>
            <a:ext cx="1603674" cy="1603674"/>
          </a:xfrm>
          <a:prstGeom prst="rect">
            <a:avLst/>
          </a:prstGeom>
        </p:spPr>
      </p:pic>
      <p:sp>
        <p:nvSpPr>
          <p:cNvPr id="3" name="Subtitle 2">
            <a:extLst>
              <a:ext uri="{FF2B5EF4-FFF2-40B4-BE49-F238E27FC236}">
                <a16:creationId xmlns:a16="http://schemas.microsoft.com/office/drawing/2014/main" id="{FD862F97-AAC7-EBC7-4834-3CA5E0F481E0}"/>
              </a:ext>
            </a:extLst>
          </p:cNvPr>
          <p:cNvSpPr>
            <a:spLocks noGrp="1" noRot="1" noMove="1" noResize="1" noEditPoints="1" noAdjustHandles="1" noChangeArrowheads="1" noChangeShapeType="1"/>
          </p:cNvSpPr>
          <p:nvPr>
            <p:ph type="subTitle" idx="1"/>
          </p:nvPr>
        </p:nvSpPr>
        <p:spPr>
          <a:xfrm>
            <a:off x="2401089" y="2169041"/>
            <a:ext cx="7332669" cy="4332814"/>
          </a:xfrm>
        </p:spPr>
        <p:txBody>
          <a:bodyPr numCol="2" spcCol="457200">
            <a:noAutofit/>
          </a:bodyPr>
          <a:lstStyle/>
          <a:p>
            <a:pPr marL="457200" indent="-457200" algn="l">
              <a:buClr>
                <a:schemeClr val="accent2"/>
              </a:buClr>
              <a:buFont typeface="+mj-lt"/>
              <a:buAutoNum type="arabicPeriod"/>
            </a:pPr>
            <a:r>
              <a:rPr lang="en-US" sz="1600" dirty="0"/>
              <a:t>Select an approved manager </a:t>
            </a:r>
            <a:br>
              <a:rPr lang="en-US" sz="1600" dirty="0"/>
            </a:br>
            <a:r>
              <a:rPr lang="en-US" sz="1600" dirty="0"/>
              <a:t>in Vermont</a:t>
            </a:r>
          </a:p>
          <a:p>
            <a:pPr marL="457200" indent="-457200" algn="l">
              <a:buClr>
                <a:schemeClr val="accent2"/>
              </a:buClr>
              <a:buFont typeface="+mj-lt"/>
              <a:buAutoNum type="arabicPeriod"/>
            </a:pPr>
            <a:r>
              <a:rPr lang="en-US" sz="1600" dirty="0"/>
              <a:t>Arrange a meeting through your approved manager with Vermont DFR</a:t>
            </a:r>
          </a:p>
          <a:p>
            <a:pPr marL="457200" indent="-457200" algn="l">
              <a:buClr>
                <a:schemeClr val="accent2"/>
              </a:buClr>
              <a:buFont typeface="+mj-lt"/>
              <a:buAutoNum type="arabicPeriod"/>
            </a:pPr>
            <a:r>
              <a:rPr lang="en-US" sz="1600" dirty="0"/>
              <a:t>Prepare necessary documents for organization and for application to DFR (this step may be easier with a local lawyer)</a:t>
            </a:r>
          </a:p>
          <a:p>
            <a:pPr marL="457200" indent="-457200" algn="l">
              <a:buClr>
                <a:schemeClr val="accent2"/>
              </a:buClr>
              <a:buFont typeface="+mj-lt"/>
              <a:buAutoNum type="arabicPeriod"/>
            </a:pPr>
            <a:r>
              <a:rPr lang="en-US" sz="1600" dirty="0"/>
              <a:t>Submit a copy of all documents to the DFR commissioner for review</a:t>
            </a:r>
          </a:p>
          <a:p>
            <a:pPr marL="457200" indent="-457200" algn="l">
              <a:buClr>
                <a:schemeClr val="accent2"/>
              </a:buClr>
              <a:buFont typeface="+mj-lt"/>
              <a:buAutoNum type="arabicPeriod"/>
            </a:pPr>
            <a:r>
              <a:rPr lang="en-US" sz="1600" dirty="0"/>
              <a:t>Submit an additional copy to the assigned review firm when instructed to</a:t>
            </a:r>
          </a:p>
          <a:p>
            <a:pPr marL="457200" indent="-457200" algn="l">
              <a:buClr>
                <a:schemeClr val="accent2"/>
              </a:buClr>
              <a:buFont typeface="+mj-lt"/>
              <a:buAutoNum type="arabicPeriod"/>
            </a:pPr>
            <a:r>
              <a:rPr lang="en-US" sz="1600" dirty="0"/>
              <a:t>Petition commissioner to issue a Certificate of Public Good</a:t>
            </a:r>
          </a:p>
          <a:p>
            <a:pPr marL="457200" indent="-457200" algn="l">
              <a:buClr>
                <a:schemeClr val="accent2"/>
              </a:buClr>
              <a:buFont typeface="+mj-lt"/>
              <a:buAutoNum type="arabicPeriod"/>
            </a:pPr>
            <a:r>
              <a:rPr lang="en-US" sz="1600" dirty="0"/>
              <a:t>Once certificate is issued, present this, the documents from step 3, and appropriate fees to the VT Secretary of State’s office for captive organization</a:t>
            </a:r>
          </a:p>
          <a:p>
            <a:pPr marL="457200" indent="-457200" algn="l">
              <a:buClr>
                <a:schemeClr val="accent2"/>
              </a:buClr>
              <a:buFont typeface="+mj-lt"/>
              <a:buAutoNum type="arabicPeriod"/>
            </a:pPr>
            <a:r>
              <a:rPr lang="en-US" sz="1600" dirty="0"/>
              <a:t>Apply to the commissioner for Certificate of Authority</a:t>
            </a:r>
          </a:p>
          <a:p>
            <a:pPr marL="457200" indent="-457200" algn="l">
              <a:buClr>
                <a:schemeClr val="accent2"/>
              </a:buClr>
              <a:buFont typeface="+mj-lt"/>
              <a:buAutoNum type="arabicPeriod"/>
            </a:pPr>
            <a:endParaRPr lang="en-US" sz="1600" dirty="0"/>
          </a:p>
        </p:txBody>
      </p:sp>
      <p:pic>
        <p:nvPicPr>
          <p:cNvPr id="10" name="Picture 9" descr="A magnifying glass with financial icons">
            <a:extLst>
              <a:ext uri="{FF2B5EF4-FFF2-40B4-BE49-F238E27FC236}">
                <a16:creationId xmlns:a16="http://schemas.microsoft.com/office/drawing/2014/main" id="{6C6AAF07-50A1-4A13-70CC-5CAC541D43E3}"/>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609342" y="3902843"/>
            <a:ext cx="1768434" cy="1768434"/>
          </a:xfrm>
          <a:prstGeom prst="rect">
            <a:avLst/>
          </a:prstGeom>
        </p:spPr>
      </p:pic>
      <p:pic>
        <p:nvPicPr>
          <p:cNvPr id="14" name="Picture 13" descr="The state of Vermont shape with a financial sheet icon">
            <a:extLst>
              <a:ext uri="{FF2B5EF4-FFF2-40B4-BE49-F238E27FC236}">
                <a16:creationId xmlns:a16="http://schemas.microsoft.com/office/drawing/2014/main" id="{D24C02BE-93AD-F660-8841-86B48BB7BE5F}"/>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a:off x="9615548" y="2379119"/>
            <a:ext cx="2067737" cy="2067737"/>
          </a:xfrm>
          <a:prstGeom prst="rect">
            <a:avLst/>
          </a:prstGeom>
        </p:spPr>
      </p:pic>
      <p:sp>
        <p:nvSpPr>
          <p:cNvPr id="5" name="TextBox 4">
            <a:extLst>
              <a:ext uri="{FF2B5EF4-FFF2-40B4-BE49-F238E27FC236}">
                <a16:creationId xmlns:a16="http://schemas.microsoft.com/office/drawing/2014/main" id="{78745ACD-477B-F913-B0A2-95D6F75F1A06}"/>
              </a:ext>
            </a:extLst>
          </p:cNvPr>
          <p:cNvSpPr txBox="1">
            <a:spLocks noGrp="1" noRot="1" noMove="1" noResize="1" noEditPoints="1" noAdjustHandles="1" noChangeArrowheads="1" noChangeShapeType="1"/>
          </p:cNvSpPr>
          <p:nvPr/>
        </p:nvSpPr>
        <p:spPr>
          <a:xfrm>
            <a:off x="6666874" y="5845215"/>
            <a:ext cx="2959280" cy="461665"/>
          </a:xfrm>
          <a:prstGeom prst="rect">
            <a:avLst/>
          </a:prstGeom>
          <a:noFill/>
        </p:spPr>
        <p:txBody>
          <a:bodyPr wrap="square" rtlCol="0">
            <a:spAutoFit/>
          </a:bodyPr>
          <a:lstStyle/>
          <a:p>
            <a:r>
              <a:rPr lang="en-US" sz="1200" dirty="0">
                <a:latin typeface="Arial" panose="020B0604020202020204" pitchFamily="34" charset="0"/>
              </a:rPr>
              <a:t>Visit </a:t>
            </a:r>
            <a:r>
              <a:rPr lang="en-US" sz="1200" dirty="0">
                <a:latin typeface="Arial" panose="020B0604020202020204" pitchFamily="34" charset="0"/>
                <a:hlinkClick r:id="rId6"/>
              </a:rPr>
              <a:t>dfr.vermont.gov/captive-insurance </a:t>
            </a:r>
            <a:r>
              <a:rPr lang="en-US" sz="1200" dirty="0">
                <a:latin typeface="Arial" panose="020B0604020202020204" pitchFamily="34" charset="0"/>
              </a:rPr>
              <a:t>for more detailed information</a:t>
            </a:r>
          </a:p>
        </p:txBody>
      </p:sp>
      <p:pic>
        <p:nvPicPr>
          <p:cNvPr id="18" name="Graphic 17" descr="Vermont captive insurance logo">
            <a:extLst>
              <a:ext uri="{FF2B5EF4-FFF2-40B4-BE49-F238E27FC236}">
                <a16:creationId xmlns:a16="http://schemas.microsoft.com/office/drawing/2014/main" id="{8C4DBD9E-C155-FA74-8629-12F3E7AC9FEB}"/>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9626154" y="5845215"/>
            <a:ext cx="2145300" cy="720437"/>
          </a:xfrm>
          <a:prstGeom prst="rect">
            <a:avLst/>
          </a:prstGeom>
        </p:spPr>
      </p:pic>
    </p:spTree>
    <p:extLst>
      <p:ext uri="{BB962C8B-B14F-4D97-AF65-F5344CB8AC3E}">
        <p14:creationId xmlns:p14="http://schemas.microsoft.com/office/powerpoint/2010/main" val="2745522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8F7D9-E9B5-B277-F2C6-12EFE2875E5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61F68A-8A2D-55DA-653A-F62766A2E305}"/>
              </a:ext>
              <a:ext uri="{C183D7F6-B498-43B3-948B-1728B52AA6E4}">
                <adec:decorative xmlns:adec="http://schemas.microsoft.com/office/drawing/2017/decorative" val="1"/>
              </a:ext>
            </a:extLst>
          </p:cNvPr>
          <p:cNvSpPr/>
          <p:nvPr/>
        </p:nvSpPr>
        <p:spPr>
          <a:xfrm>
            <a:off x="0" y="0"/>
            <a:ext cx="12192000"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3FA5CE-56C9-07CE-C5D3-93E077AE2E4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2">
              <a:alpha val="827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1EB47-B9EA-1D52-99DA-6C4402FBC44B}"/>
              </a:ext>
            </a:extLst>
          </p:cNvPr>
          <p:cNvSpPr>
            <a:spLocks noGrp="1" noRot="1" noMove="1" noResize="1" noEditPoints="1" noAdjustHandles="1" noChangeArrowheads="1" noChangeShapeType="1"/>
          </p:cNvSpPr>
          <p:nvPr>
            <p:ph type="ctrTitle"/>
          </p:nvPr>
        </p:nvSpPr>
        <p:spPr>
          <a:xfrm>
            <a:off x="835693" y="925032"/>
            <a:ext cx="3970223" cy="1014977"/>
          </a:xfrm>
        </p:spPr>
        <p:txBody>
          <a:bodyPr>
            <a:noAutofit/>
          </a:bodyPr>
          <a:lstStyle/>
          <a:p>
            <a:pPr algn="l">
              <a:lnSpc>
                <a:spcPts val="6000"/>
              </a:lnSpc>
            </a:pPr>
            <a:r>
              <a:rPr lang="en-US" sz="5500" dirty="0">
                <a:solidFill>
                  <a:schemeClr val="bg1"/>
                </a:solidFill>
              </a:rPr>
              <a:t>Questions?</a:t>
            </a:r>
          </a:p>
        </p:txBody>
      </p:sp>
      <p:cxnSp>
        <p:nvCxnSpPr>
          <p:cNvPr id="8" name="Straight Connector 7">
            <a:extLst>
              <a:ext uri="{FF2B5EF4-FFF2-40B4-BE49-F238E27FC236}">
                <a16:creationId xmlns:a16="http://schemas.microsoft.com/office/drawing/2014/main" id="{3B4F2770-9E6A-F616-0C51-4BBF7B63853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1940011"/>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9" name="Picture 8" descr="Sandy Bigglestone">
            <a:extLst>
              <a:ext uri="{FF2B5EF4-FFF2-40B4-BE49-F238E27FC236}">
                <a16:creationId xmlns:a16="http://schemas.microsoft.com/office/drawing/2014/main" id="{6520D72F-EE4F-3C55-D912-582A755BC9C1}"/>
              </a:ext>
            </a:extLst>
          </p:cNvPr>
          <p:cNvPicPr preferRelativeResize="0">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p:blipFill>
        <p:spPr>
          <a:xfrm>
            <a:off x="903373" y="2495598"/>
            <a:ext cx="1592477" cy="1610485"/>
          </a:xfrm>
          <a:prstGeom prst="ellipse">
            <a:avLst/>
          </a:prstGeom>
          <a:ln w="63500" cap="rnd" cmpd="sng">
            <a:solidFill>
              <a:schemeClr val="accent2"/>
            </a:solidFill>
          </a:ln>
          <a:effectLst/>
        </p:spPr>
      </p:pic>
      <p:pic>
        <p:nvPicPr>
          <p:cNvPr id="12" name="Picture 11" descr="Brittany Nevins">
            <a:extLst>
              <a:ext uri="{FF2B5EF4-FFF2-40B4-BE49-F238E27FC236}">
                <a16:creationId xmlns:a16="http://schemas.microsoft.com/office/drawing/2014/main" id="{07BFE78F-0176-4D82-587D-946433342E05}"/>
              </a:ext>
            </a:extLst>
          </p:cNvPr>
          <p:cNvPicPr preferRelativeResize="0">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p:blipFill>
        <p:spPr>
          <a:xfrm>
            <a:off x="4600394" y="2495299"/>
            <a:ext cx="1592477" cy="1610485"/>
          </a:xfrm>
          <a:prstGeom prst="ellipse">
            <a:avLst/>
          </a:prstGeom>
          <a:ln w="63500" cap="rnd" cmpd="sng">
            <a:solidFill>
              <a:schemeClr val="accent2"/>
            </a:solidFill>
          </a:ln>
          <a:effectLst/>
        </p:spPr>
      </p:pic>
      <p:sp>
        <p:nvSpPr>
          <p:cNvPr id="3" name="Subtitle 2">
            <a:extLst>
              <a:ext uri="{FF2B5EF4-FFF2-40B4-BE49-F238E27FC236}">
                <a16:creationId xmlns:a16="http://schemas.microsoft.com/office/drawing/2014/main" id="{F041FA1B-BD87-4266-A2CA-36B99BD48507}"/>
              </a:ext>
            </a:extLst>
          </p:cNvPr>
          <p:cNvSpPr>
            <a:spLocks noGrp="1" noRot="1" noMove="1" noResize="1" noEditPoints="1" noAdjustHandles="1" noChangeArrowheads="1" noChangeShapeType="1"/>
          </p:cNvSpPr>
          <p:nvPr>
            <p:ph type="subTitle" idx="1"/>
          </p:nvPr>
        </p:nvSpPr>
        <p:spPr>
          <a:xfrm>
            <a:off x="780723" y="4301549"/>
            <a:ext cx="10982490" cy="1631417"/>
          </a:xfrm>
        </p:spPr>
        <p:txBody>
          <a:bodyPr numCol="3" spcCol="457200">
            <a:noAutofit/>
          </a:bodyPr>
          <a:lstStyle/>
          <a:p>
            <a:pPr marL="0" indent="0" algn="l" rtl="0" fontAlgn="base">
              <a:lnSpc>
                <a:spcPts val="2000"/>
              </a:lnSpc>
              <a:spcBef>
                <a:spcPts val="0"/>
              </a:spcBef>
              <a:spcAft>
                <a:spcPts val="300"/>
              </a:spcAft>
              <a:buNone/>
            </a:pPr>
            <a:r>
              <a:rPr lang="en-US" sz="2000" b="1" strike="noStrike" dirty="0">
                <a:solidFill>
                  <a:schemeClr val="accent2"/>
                </a:solidFill>
                <a:effectLst/>
              </a:rPr>
              <a:t>Sandy </a:t>
            </a:r>
            <a:r>
              <a:rPr lang="en-US" sz="2000" b="1" strike="noStrike" dirty="0" err="1">
                <a:solidFill>
                  <a:schemeClr val="accent2"/>
                </a:solidFill>
                <a:effectLst/>
              </a:rPr>
              <a:t>Bigglestone</a:t>
            </a:r>
            <a:endParaRPr lang="en-US" sz="2000" b="1" strike="noStrike" dirty="0">
              <a:solidFill>
                <a:schemeClr val="accent2"/>
              </a:solidFill>
              <a:effectLst/>
            </a:endParaRPr>
          </a:p>
          <a:p>
            <a:pPr marL="0" indent="0" algn="l" rtl="0" fontAlgn="base">
              <a:lnSpc>
                <a:spcPts val="1600"/>
              </a:lnSpc>
              <a:spcBef>
                <a:spcPts val="0"/>
              </a:spcBef>
              <a:spcAft>
                <a:spcPts val="300"/>
              </a:spcAft>
              <a:buNone/>
            </a:pPr>
            <a:r>
              <a:rPr lang="en-US" sz="1200" strike="noStrike" dirty="0">
                <a:solidFill>
                  <a:schemeClr val="accent5"/>
                </a:solidFill>
                <a:effectLst/>
              </a:rPr>
              <a:t>Deputy Commissioner of</a:t>
            </a:r>
            <a:br>
              <a:rPr lang="en-US" sz="1200" strike="noStrike" dirty="0">
                <a:solidFill>
                  <a:schemeClr val="accent5"/>
                </a:solidFill>
                <a:effectLst/>
              </a:rPr>
            </a:br>
            <a:r>
              <a:rPr lang="en-US" sz="1200" strike="noStrike" dirty="0">
                <a:solidFill>
                  <a:schemeClr val="accent5"/>
                </a:solidFill>
                <a:effectLst/>
              </a:rPr>
              <a:t>Captive Insurance Division</a:t>
            </a:r>
            <a:endParaRPr lang="en-US" sz="1050" dirty="0"/>
          </a:p>
          <a:p>
            <a:pPr marL="0" indent="0" algn="l" rtl="0" fontAlgn="base">
              <a:lnSpc>
                <a:spcPts val="1600"/>
              </a:lnSpc>
              <a:spcBef>
                <a:spcPts val="0"/>
              </a:spcBef>
              <a:spcAft>
                <a:spcPts val="300"/>
              </a:spcAft>
              <a:buNone/>
            </a:pPr>
            <a:r>
              <a:rPr lang="en-US" sz="1200" strike="noStrike" dirty="0">
                <a:solidFill>
                  <a:schemeClr val="accent5"/>
                </a:solidFill>
                <a:effectLst/>
                <a:hlinkClick r:id="rId6">
                  <a:extLst>
                    <a:ext uri="{A12FA001-AC4F-418D-AE19-62706E023703}">
                      <ahyp:hlinkClr xmlns:ahyp="http://schemas.microsoft.com/office/drawing/2018/hyperlinkcolor" val="tx"/>
                    </a:ext>
                  </a:extLst>
                </a:hlinkClick>
              </a:rPr>
              <a:t>sandy.bigglestone@vermont.gov</a:t>
            </a:r>
            <a:r>
              <a:rPr lang="en-US" sz="1200" dirty="0">
                <a:solidFill>
                  <a:schemeClr val="accent5"/>
                </a:solidFill>
                <a:effectLst/>
              </a:rPr>
              <a:t>​</a:t>
            </a:r>
          </a:p>
          <a:p>
            <a:pPr marL="0" indent="0" algn="l" rtl="0" fontAlgn="base">
              <a:lnSpc>
                <a:spcPts val="1600"/>
              </a:lnSpc>
              <a:spcBef>
                <a:spcPts val="0"/>
              </a:spcBef>
              <a:spcAft>
                <a:spcPts val="300"/>
              </a:spcAft>
              <a:buNone/>
            </a:pPr>
            <a:r>
              <a:rPr lang="en-US" sz="1200" strike="noStrike" dirty="0">
                <a:solidFill>
                  <a:schemeClr val="accent5"/>
                </a:solidFill>
                <a:effectLst/>
                <a:hlinkClick r:id="rId7">
                  <a:extLst>
                    <a:ext uri="{A12FA001-AC4F-418D-AE19-62706E023703}">
                      <ahyp:hlinkClr xmlns:ahyp="http://schemas.microsoft.com/office/drawing/2018/hyperlinkcolor" val="tx"/>
                    </a:ext>
                  </a:extLst>
                </a:hlinkClick>
              </a:rPr>
              <a:t>dfr.vermont.gov/captive-insurance</a:t>
            </a:r>
            <a:endParaRPr lang="en-US" sz="1200" strike="noStrike" dirty="0">
              <a:solidFill>
                <a:schemeClr val="accent5"/>
              </a:solidFill>
              <a:effectLst/>
            </a:endParaRPr>
          </a:p>
          <a:p>
            <a:pPr marL="0" indent="0" algn="l" rtl="0" fontAlgn="base">
              <a:lnSpc>
                <a:spcPts val="2000"/>
              </a:lnSpc>
              <a:spcBef>
                <a:spcPts val="0"/>
              </a:spcBef>
              <a:spcAft>
                <a:spcPts val="300"/>
              </a:spcAft>
              <a:buNone/>
            </a:pPr>
            <a:endParaRPr lang="en-US" sz="1600" dirty="0">
              <a:solidFill>
                <a:schemeClr val="accent5"/>
              </a:solidFill>
            </a:endParaRPr>
          </a:p>
          <a:p>
            <a:pPr marL="0" indent="0" algn="l" rtl="0" fontAlgn="base">
              <a:lnSpc>
                <a:spcPts val="2000"/>
              </a:lnSpc>
              <a:spcBef>
                <a:spcPts val="0"/>
              </a:spcBef>
              <a:spcAft>
                <a:spcPts val="300"/>
              </a:spcAft>
              <a:buNone/>
            </a:pPr>
            <a:endParaRPr lang="en-US" sz="1600" dirty="0">
              <a:solidFill>
                <a:schemeClr val="accent5"/>
              </a:solidFill>
            </a:endParaRPr>
          </a:p>
          <a:p>
            <a:pPr marL="0" indent="0" algn="l" fontAlgn="base">
              <a:lnSpc>
                <a:spcPts val="2000"/>
              </a:lnSpc>
              <a:spcBef>
                <a:spcPts val="0"/>
              </a:spcBef>
              <a:spcAft>
                <a:spcPts val="300"/>
              </a:spcAft>
              <a:buNone/>
            </a:pPr>
            <a:r>
              <a:rPr lang="en-US" sz="2000" b="1" strike="noStrike" dirty="0">
                <a:solidFill>
                  <a:schemeClr val="accent2"/>
                </a:solidFill>
                <a:effectLst/>
              </a:rPr>
              <a:t>Brittany Nevins </a:t>
            </a:r>
          </a:p>
          <a:p>
            <a:pPr marL="0" indent="0" algn="l" fontAlgn="base">
              <a:lnSpc>
                <a:spcPts val="1600"/>
              </a:lnSpc>
              <a:spcBef>
                <a:spcPts val="0"/>
              </a:spcBef>
              <a:spcAft>
                <a:spcPts val="300"/>
              </a:spcAft>
              <a:buNone/>
            </a:pPr>
            <a:r>
              <a:rPr lang="en-US" sz="1200" strike="noStrike" dirty="0">
                <a:solidFill>
                  <a:schemeClr val="accent5"/>
                </a:solidFill>
                <a:effectLst/>
              </a:rPr>
              <a:t>Captive Insurance Economic</a:t>
            </a:r>
            <a:br>
              <a:rPr lang="en-US" sz="1200" strike="noStrike" dirty="0">
                <a:solidFill>
                  <a:schemeClr val="accent5"/>
                </a:solidFill>
                <a:effectLst/>
              </a:rPr>
            </a:br>
            <a:r>
              <a:rPr lang="en-US" sz="1200" strike="noStrike" dirty="0">
                <a:solidFill>
                  <a:schemeClr val="accent5"/>
                </a:solidFill>
                <a:effectLst/>
              </a:rPr>
              <a:t>Development Director</a:t>
            </a:r>
          </a:p>
          <a:p>
            <a:pPr marL="0" indent="0" algn="l" fontAlgn="base">
              <a:lnSpc>
                <a:spcPts val="1600"/>
              </a:lnSpc>
              <a:spcBef>
                <a:spcPts val="0"/>
              </a:spcBef>
              <a:spcAft>
                <a:spcPts val="300"/>
              </a:spcAft>
              <a:buNone/>
            </a:pPr>
            <a:r>
              <a:rPr lang="en-US" sz="1200" dirty="0">
                <a:solidFill>
                  <a:schemeClr val="accent5"/>
                </a:solidFill>
                <a:hlinkClick r:id="rId6">
                  <a:extLst>
                    <a:ext uri="{A12FA001-AC4F-418D-AE19-62706E023703}">
                      <ahyp:hlinkClr xmlns:ahyp="http://schemas.microsoft.com/office/drawing/2018/hyperlinkcolor" val="tx"/>
                    </a:ext>
                  </a:extLst>
                </a:hlinkClick>
              </a:rPr>
              <a:t>brittany.nevins@vermont.gov</a:t>
            </a:r>
          </a:p>
          <a:p>
            <a:pPr marL="0" indent="0" algn="l" rtl="0" fontAlgn="base">
              <a:lnSpc>
                <a:spcPts val="1600"/>
              </a:lnSpc>
              <a:spcBef>
                <a:spcPts val="0"/>
              </a:spcBef>
              <a:spcAft>
                <a:spcPts val="300"/>
              </a:spcAft>
              <a:buNone/>
            </a:pPr>
            <a:r>
              <a:rPr lang="en-US" sz="1200" u="sng" dirty="0">
                <a:solidFill>
                  <a:schemeClr val="accent5"/>
                </a:solidFill>
              </a:rPr>
              <a:t>vermontcaptive.com</a:t>
            </a:r>
          </a:p>
          <a:p>
            <a:pPr algn="l" fontAlgn="base">
              <a:lnSpc>
                <a:spcPts val="1600"/>
              </a:lnSpc>
              <a:spcBef>
                <a:spcPts val="0"/>
              </a:spcBef>
              <a:spcAft>
                <a:spcPts val="300"/>
              </a:spcAft>
            </a:pPr>
            <a:r>
              <a:rPr lang="en-US" sz="1200" u="sng" dirty="0">
                <a:solidFill>
                  <a:schemeClr val="accent5"/>
                </a:solidFill>
              </a:rPr>
              <a:t>accd.vermont.gov/economic-development</a:t>
            </a:r>
          </a:p>
          <a:p>
            <a:pPr marL="0" indent="0" algn="l" rtl="0" fontAlgn="base">
              <a:lnSpc>
                <a:spcPts val="1600"/>
              </a:lnSpc>
              <a:spcBef>
                <a:spcPts val="0"/>
              </a:spcBef>
              <a:spcAft>
                <a:spcPts val="300"/>
              </a:spcAft>
              <a:buNone/>
            </a:pPr>
            <a:endParaRPr lang="en-US" sz="1200" u="sng" dirty="0">
              <a:solidFill>
                <a:schemeClr val="accent5"/>
              </a:solidFill>
            </a:endParaRPr>
          </a:p>
          <a:p>
            <a:pPr marL="0" indent="0" algn="l" fontAlgn="base">
              <a:lnSpc>
                <a:spcPts val="2000"/>
              </a:lnSpc>
              <a:spcBef>
                <a:spcPts val="0"/>
              </a:spcBef>
              <a:spcAft>
                <a:spcPts val="300"/>
              </a:spcAft>
              <a:buNone/>
            </a:pPr>
            <a:r>
              <a:rPr lang="en-US" sz="2000" b="1" dirty="0">
                <a:solidFill>
                  <a:schemeClr val="accent2"/>
                </a:solidFill>
              </a:rPr>
              <a:t>Ian Davis</a:t>
            </a:r>
            <a:endParaRPr lang="en-US" sz="2000" b="1" strike="noStrike" dirty="0">
              <a:solidFill>
                <a:schemeClr val="accent2"/>
              </a:solidFill>
              <a:effectLst/>
            </a:endParaRPr>
          </a:p>
          <a:p>
            <a:pPr marL="0" indent="0" algn="l" fontAlgn="base">
              <a:lnSpc>
                <a:spcPts val="1600"/>
              </a:lnSpc>
              <a:spcBef>
                <a:spcPts val="0"/>
              </a:spcBef>
              <a:spcAft>
                <a:spcPts val="300"/>
              </a:spcAft>
              <a:buNone/>
            </a:pPr>
            <a:r>
              <a:rPr lang="en-US" sz="1200" dirty="0">
                <a:solidFill>
                  <a:schemeClr val="accent5"/>
                </a:solidFill>
              </a:rPr>
              <a:t>VCIA </a:t>
            </a:r>
            <a:r>
              <a:rPr lang="en-US" sz="1200" strike="noStrike" dirty="0">
                <a:solidFill>
                  <a:schemeClr val="accent5"/>
                </a:solidFill>
                <a:effectLst/>
              </a:rPr>
              <a:t>President</a:t>
            </a:r>
            <a:endParaRPr lang="en-US" sz="1200" strike="noStrike" dirty="0">
              <a:solidFill>
                <a:schemeClr val="accent5"/>
              </a:solidFill>
              <a:effectLst/>
              <a:hlinkClick r:id="rId6">
                <a:extLst>
                  <a:ext uri="{A12FA001-AC4F-418D-AE19-62706E023703}">
                    <ahyp:hlinkClr xmlns:ahyp="http://schemas.microsoft.com/office/drawing/2018/hyperlinkcolor" val="tx"/>
                  </a:ext>
                </a:extLst>
              </a:hlinkClick>
            </a:endParaRPr>
          </a:p>
          <a:p>
            <a:pPr algn="l" fontAlgn="base">
              <a:lnSpc>
                <a:spcPts val="1600"/>
              </a:lnSpc>
              <a:spcBef>
                <a:spcPts val="0"/>
              </a:spcBef>
              <a:spcAft>
                <a:spcPts val="300"/>
              </a:spcAft>
            </a:pPr>
            <a:r>
              <a:rPr lang="en-US" sz="1200" dirty="0">
                <a:solidFill>
                  <a:schemeClr val="accent5"/>
                </a:solidFill>
                <a:hlinkClick r:id="rId8">
                  <a:extLst>
                    <a:ext uri="{A12FA001-AC4F-418D-AE19-62706E023703}">
                      <ahyp:hlinkClr xmlns:ahyp="http://schemas.microsoft.com/office/drawing/2018/hyperlinkcolor" val="tx"/>
                    </a:ext>
                  </a:extLst>
                </a:hlinkClick>
              </a:rPr>
              <a:t>idavis@vcia.com</a:t>
            </a:r>
            <a:endParaRPr lang="en-US" sz="1200" dirty="0">
              <a:solidFill>
                <a:schemeClr val="accent5"/>
              </a:solidFill>
            </a:endParaRPr>
          </a:p>
          <a:p>
            <a:pPr algn="l" fontAlgn="base">
              <a:lnSpc>
                <a:spcPts val="1600"/>
              </a:lnSpc>
              <a:spcBef>
                <a:spcPts val="0"/>
              </a:spcBef>
              <a:spcAft>
                <a:spcPts val="300"/>
              </a:spcAft>
            </a:pPr>
            <a:r>
              <a:rPr lang="fr-FR" sz="1200" dirty="0">
                <a:solidFill>
                  <a:schemeClr val="accent5"/>
                </a:solidFill>
                <a:hlinkClick r:id="rId9">
                  <a:extLst>
                    <a:ext uri="{A12FA001-AC4F-418D-AE19-62706E023703}">
                      <ahyp:hlinkClr xmlns:ahyp="http://schemas.microsoft.com/office/drawing/2018/hyperlinkcolor" val="tx"/>
                    </a:ext>
                  </a:extLst>
                </a:hlinkClick>
              </a:rPr>
              <a:t>vcia.com</a:t>
            </a:r>
            <a:endParaRPr lang="fr-FR" sz="1200" dirty="0">
              <a:solidFill>
                <a:schemeClr val="accent5"/>
              </a:solidFill>
            </a:endParaRPr>
          </a:p>
          <a:p>
            <a:pPr marL="0" indent="0" algn="l" rtl="0" fontAlgn="base">
              <a:lnSpc>
                <a:spcPts val="2000"/>
              </a:lnSpc>
              <a:spcBef>
                <a:spcPts val="0"/>
              </a:spcBef>
              <a:spcAft>
                <a:spcPts val="300"/>
              </a:spcAft>
              <a:buNone/>
            </a:pPr>
            <a:endParaRPr lang="en-US" sz="1600" dirty="0">
              <a:solidFill>
                <a:schemeClr val="accent5"/>
              </a:solidFill>
              <a:highlight>
                <a:srgbClr val="EDEBE9"/>
              </a:highlight>
            </a:endParaRPr>
          </a:p>
          <a:p>
            <a:pPr marL="0" indent="0" algn="l" rtl="0" fontAlgn="base">
              <a:lnSpc>
                <a:spcPts val="2000"/>
              </a:lnSpc>
              <a:spcBef>
                <a:spcPts val="0"/>
              </a:spcBef>
              <a:spcAft>
                <a:spcPts val="300"/>
              </a:spcAft>
              <a:buNone/>
            </a:pPr>
            <a:endParaRPr lang="en-US" sz="1600" dirty="0">
              <a:solidFill>
                <a:schemeClr val="accent5"/>
              </a:solidFill>
              <a:effectLst/>
              <a:highlight>
                <a:srgbClr val="EDEBE9"/>
              </a:highlight>
            </a:endParaRPr>
          </a:p>
        </p:txBody>
      </p:sp>
      <p:pic>
        <p:nvPicPr>
          <p:cNvPr id="18" name="Graphic 17" descr="Vermont captive insurance logo">
            <a:extLst>
              <a:ext uri="{FF2B5EF4-FFF2-40B4-BE49-F238E27FC236}">
                <a16:creationId xmlns:a16="http://schemas.microsoft.com/office/drawing/2014/main" id="{C78AA871-F423-1A7E-856F-DFE28F5C6F68}"/>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9626154" y="5845215"/>
            <a:ext cx="2145300" cy="720437"/>
          </a:xfrm>
          <a:prstGeom prst="rect">
            <a:avLst/>
          </a:prstGeom>
        </p:spPr>
      </p:pic>
      <p:pic>
        <p:nvPicPr>
          <p:cNvPr id="1026" name="Picture 2" descr="68ae0b70a6feb5742a1bc98c_Davis%20Ian%202025%20Headshot%20320px%2019822">
            <a:extLst>
              <a:ext uri="{FF2B5EF4-FFF2-40B4-BE49-F238E27FC236}">
                <a16:creationId xmlns:a16="http://schemas.microsoft.com/office/drawing/2014/main" id="{868F393D-ADE5-5620-B9BE-F51EA71E72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56738" y="2495298"/>
            <a:ext cx="1610485" cy="1610485"/>
          </a:xfrm>
          <a:prstGeom prst="ellipse">
            <a:avLst/>
          </a:prstGeom>
          <a:solidFill>
            <a:schemeClr val="accent2"/>
          </a:solidFill>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1457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AFF21-1762-3A7D-078F-541FBA85A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9A02F-86DD-D7EF-8715-FA421546F1B0}"/>
              </a:ext>
            </a:extLst>
          </p:cNvPr>
          <p:cNvSpPr>
            <a:spLocks noGrp="1" noRot="1" noMove="1" noResize="1" noEditPoints="1" noAdjustHandles="1" noChangeArrowheads="1" noChangeShapeType="1"/>
          </p:cNvSpPr>
          <p:nvPr>
            <p:ph type="ctrTitle"/>
          </p:nvPr>
        </p:nvSpPr>
        <p:spPr>
          <a:xfrm>
            <a:off x="835692" y="734369"/>
            <a:ext cx="3266752" cy="1152804"/>
          </a:xfrm>
        </p:spPr>
        <p:txBody>
          <a:bodyPr>
            <a:noAutofit/>
          </a:bodyPr>
          <a:lstStyle/>
          <a:p>
            <a:pPr algn="l"/>
            <a:r>
              <a:rPr lang="en-US" sz="5500" dirty="0">
                <a:solidFill>
                  <a:schemeClr val="accent3"/>
                </a:solidFill>
              </a:rPr>
              <a:t>Agenda</a:t>
            </a:r>
          </a:p>
        </p:txBody>
      </p:sp>
      <p:sp>
        <p:nvSpPr>
          <p:cNvPr id="3" name="Subtitle 2">
            <a:extLst>
              <a:ext uri="{FF2B5EF4-FFF2-40B4-BE49-F238E27FC236}">
                <a16:creationId xmlns:a16="http://schemas.microsoft.com/office/drawing/2014/main" id="{DFE4924D-7F6F-13F5-BEC4-CEA118865179}"/>
              </a:ext>
            </a:extLst>
          </p:cNvPr>
          <p:cNvSpPr>
            <a:spLocks noGrp="1" noRot="1" noMove="1" noResize="1" noEditPoints="1" noAdjustHandles="1" noChangeArrowheads="1" noChangeShapeType="1"/>
          </p:cNvSpPr>
          <p:nvPr>
            <p:ph type="subTitle" idx="1"/>
          </p:nvPr>
        </p:nvSpPr>
        <p:spPr>
          <a:xfrm>
            <a:off x="835691" y="2272076"/>
            <a:ext cx="6467934" cy="3530275"/>
          </a:xfrm>
        </p:spPr>
        <p:txBody>
          <a:bodyPr>
            <a:normAutofit/>
          </a:bodyPr>
          <a:lstStyle/>
          <a:p>
            <a:pPr marL="342900" indent="-342900" algn="l">
              <a:buClr>
                <a:schemeClr val="accent2"/>
              </a:buClr>
              <a:buSzPct val="97000"/>
              <a:buFont typeface="Arial" panose="020B0604020202020204" pitchFamily="34" charset="0"/>
              <a:buChar char="•"/>
            </a:pPr>
            <a:r>
              <a:rPr lang="en-US" sz="2000" dirty="0"/>
              <a:t>What is captive insurance?</a:t>
            </a:r>
          </a:p>
          <a:p>
            <a:pPr marL="342900" indent="-342900" algn="l">
              <a:buClr>
                <a:schemeClr val="accent2"/>
              </a:buClr>
              <a:buSzPct val="97000"/>
              <a:buFont typeface="Arial" panose="020B0604020202020204" pitchFamily="34" charset="0"/>
              <a:buChar char="•"/>
            </a:pPr>
            <a:r>
              <a:rPr lang="en-US" sz="2000" dirty="0"/>
              <a:t>Captive vs. commercial insurance</a:t>
            </a:r>
          </a:p>
          <a:p>
            <a:pPr marL="342900" indent="-342900" algn="l">
              <a:buClr>
                <a:schemeClr val="accent2"/>
              </a:buClr>
              <a:buSzPct val="97000"/>
              <a:buFont typeface="Arial" panose="020B0604020202020204" pitchFamily="34" charset="0"/>
              <a:buChar char="•"/>
            </a:pPr>
            <a:r>
              <a:rPr lang="en-US" sz="2000" dirty="0"/>
              <a:t>Why create a captive?</a:t>
            </a:r>
          </a:p>
          <a:p>
            <a:pPr marL="342900" indent="-342900" algn="l">
              <a:buClr>
                <a:schemeClr val="accent2"/>
              </a:buClr>
              <a:buFont typeface="Arial" panose="020B0604020202020204" pitchFamily="34" charset="0"/>
              <a:buChar char="•"/>
            </a:pPr>
            <a:r>
              <a:rPr lang="en-US" sz="2000" dirty="0"/>
              <a:t>Choosing a strong captive domicile</a:t>
            </a:r>
          </a:p>
          <a:p>
            <a:pPr marL="342900" indent="-342900" algn="l">
              <a:buClr>
                <a:schemeClr val="accent2"/>
              </a:buClr>
              <a:buFont typeface="Arial" panose="020B0604020202020204" pitchFamily="34" charset="0"/>
              <a:buChar char="•"/>
            </a:pPr>
            <a:r>
              <a:rPr lang="en-US" sz="2000" dirty="0"/>
              <a:t>Vermont’s approach &amp; success</a:t>
            </a:r>
          </a:p>
          <a:p>
            <a:pPr marL="342900" indent="-342900" algn="l">
              <a:buClr>
                <a:schemeClr val="accent2"/>
              </a:buClr>
              <a:buFont typeface="Arial" panose="020B0604020202020204" pitchFamily="34" charset="0"/>
              <a:buChar char="•"/>
            </a:pPr>
            <a:r>
              <a:rPr lang="en-US" sz="2000" dirty="0"/>
              <a:t>VCIA: Who are they?</a:t>
            </a:r>
          </a:p>
          <a:p>
            <a:pPr marL="342900" indent="-342900" algn="l">
              <a:buClr>
                <a:schemeClr val="accent2"/>
              </a:buClr>
              <a:buFont typeface="Arial" panose="020B0604020202020204" pitchFamily="34" charset="0"/>
              <a:buChar char="•"/>
            </a:pPr>
            <a:r>
              <a:rPr lang="en-US" sz="2000" dirty="0"/>
              <a:t>Formation steps</a:t>
            </a:r>
          </a:p>
          <a:p>
            <a:pPr marL="342900" indent="-342900" algn="l">
              <a:buClr>
                <a:schemeClr val="accent2"/>
              </a:buClr>
              <a:buFont typeface="Arial" panose="020B0604020202020204" pitchFamily="34" charset="0"/>
              <a:buChar char="•"/>
            </a:pPr>
            <a:r>
              <a:rPr lang="en-US" sz="2000" dirty="0"/>
              <a:t>Questions</a:t>
            </a:r>
          </a:p>
          <a:p>
            <a:pPr marL="342900" indent="-342900" algn="l">
              <a:buClr>
                <a:schemeClr val="accent2"/>
              </a:buClr>
              <a:buSzPct val="97000"/>
              <a:buFont typeface="Arial" panose="020B0604020202020204" pitchFamily="34" charset="0"/>
              <a:buChar char="•"/>
            </a:pPr>
            <a:endParaRPr lang="en-US" sz="2000" dirty="0"/>
          </a:p>
        </p:txBody>
      </p:sp>
      <p:cxnSp>
        <p:nvCxnSpPr>
          <p:cNvPr id="8" name="Straight Connector 7">
            <a:extLst>
              <a:ext uri="{FF2B5EF4-FFF2-40B4-BE49-F238E27FC236}">
                <a16:creationId xmlns:a16="http://schemas.microsoft.com/office/drawing/2014/main" id="{5081CC67-F5DB-F0DF-FBF4-4E095E34168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1887174"/>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8" name="Graphic 17" descr="Vermont captive insurance logo">
            <a:extLst>
              <a:ext uri="{FF2B5EF4-FFF2-40B4-BE49-F238E27FC236}">
                <a16:creationId xmlns:a16="http://schemas.microsoft.com/office/drawing/2014/main" id="{13EA0872-8CCC-D47C-A48E-FE8FF5E04F23}"/>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9626154" y="5845215"/>
            <a:ext cx="2145300" cy="720437"/>
          </a:xfrm>
          <a:prstGeom prst="rect">
            <a:avLst/>
          </a:prstGeom>
        </p:spPr>
      </p:pic>
    </p:spTree>
    <p:extLst>
      <p:ext uri="{BB962C8B-B14F-4D97-AF65-F5344CB8AC3E}">
        <p14:creationId xmlns:p14="http://schemas.microsoft.com/office/powerpoint/2010/main" val="26176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405AA-348F-11B5-4434-7070EF5649F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A40613B-C686-1A35-690C-B8CA1560384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39FFA-05C5-4FDF-6CA1-C4612C24CF87}"/>
              </a:ext>
            </a:extLst>
          </p:cNvPr>
          <p:cNvSpPr>
            <a:spLocks noGrp="1" noRot="1" noMove="1" noResize="1" noEditPoints="1" noAdjustHandles="1" noChangeArrowheads="1" noChangeShapeType="1"/>
          </p:cNvSpPr>
          <p:nvPr>
            <p:ph type="ctrTitle"/>
          </p:nvPr>
        </p:nvSpPr>
        <p:spPr>
          <a:xfrm>
            <a:off x="835692" y="1013336"/>
            <a:ext cx="4440643" cy="1798747"/>
          </a:xfrm>
        </p:spPr>
        <p:txBody>
          <a:bodyPr>
            <a:noAutofit/>
          </a:bodyPr>
          <a:lstStyle/>
          <a:p>
            <a:pPr algn="l">
              <a:lnSpc>
                <a:spcPts val="5500"/>
              </a:lnSpc>
            </a:pPr>
            <a:r>
              <a:rPr lang="en-US" sz="5500" dirty="0">
                <a:solidFill>
                  <a:schemeClr val="accent3"/>
                </a:solidFill>
              </a:rPr>
              <a:t>What is</a:t>
            </a:r>
            <a:br>
              <a:rPr lang="en-US" sz="5500" dirty="0">
                <a:solidFill>
                  <a:schemeClr val="accent3"/>
                </a:solidFill>
              </a:rPr>
            </a:br>
            <a:r>
              <a:rPr lang="en-US" sz="5500" dirty="0">
                <a:solidFill>
                  <a:schemeClr val="accent3"/>
                </a:solidFill>
              </a:rPr>
              <a:t>a captive? </a:t>
            </a:r>
          </a:p>
        </p:txBody>
      </p:sp>
      <p:cxnSp>
        <p:nvCxnSpPr>
          <p:cNvPr id="8" name="Straight Connector 7">
            <a:extLst>
              <a:ext uri="{FF2B5EF4-FFF2-40B4-BE49-F238E27FC236}">
                <a16:creationId xmlns:a16="http://schemas.microsoft.com/office/drawing/2014/main" id="{99A67CCB-47A7-012E-21C0-4439DA1947B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2907547"/>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AE1CA352-32C1-C695-5A65-2A74CB52B4B4}"/>
              </a:ext>
            </a:extLst>
          </p:cNvPr>
          <p:cNvSpPr>
            <a:spLocks noGrp="1" noRot="1" noMove="1" noResize="1" noEditPoints="1" noAdjustHandles="1" noChangeArrowheads="1" noChangeShapeType="1"/>
          </p:cNvSpPr>
          <p:nvPr>
            <p:ph type="subTitle" idx="1"/>
          </p:nvPr>
        </p:nvSpPr>
        <p:spPr>
          <a:xfrm>
            <a:off x="835691" y="3336905"/>
            <a:ext cx="5386878" cy="1622552"/>
          </a:xfrm>
        </p:spPr>
        <p:txBody>
          <a:bodyPr>
            <a:normAutofit/>
          </a:bodyPr>
          <a:lstStyle/>
          <a:p>
            <a:pPr marL="0" indent="0" algn="l">
              <a:lnSpc>
                <a:spcPts val="2200"/>
              </a:lnSpc>
              <a:buNone/>
            </a:pPr>
            <a:r>
              <a:rPr lang="en-US" sz="1800" b="0" i="0" u="none" strike="noStrike" dirty="0">
                <a:effectLst/>
              </a:rPr>
              <a:t>A ‘captive insurer’ is an insurance company fully owned and controlled by the entities it insures. Its primary purpose is to insure the risk of its owners, who also benefit from any underwriting profits generated by the captive insurer.</a:t>
            </a:r>
            <a:endParaRPr lang="en-US" sz="1600" dirty="0"/>
          </a:p>
        </p:txBody>
      </p:sp>
      <p:pic>
        <p:nvPicPr>
          <p:cNvPr id="10" name="Picture 9" descr="Two people under an umbrella">
            <a:extLst>
              <a:ext uri="{FF2B5EF4-FFF2-40B4-BE49-F238E27FC236}">
                <a16:creationId xmlns:a16="http://schemas.microsoft.com/office/drawing/2014/main" id="{45BA5B6C-B389-3839-BBDB-48B440F6DB1C}"/>
              </a:ext>
            </a:extLst>
          </p:cNvPr>
          <p:cNvPicPr>
            <a:picLocks noGrp="1" noRot="1" noChangeAspect="1" noMove="1" noResize="1" noEditPoints="1" noAdjustHandles="1" noChangeArrowheads="1" noChangeShapeType="1" noCrop="1"/>
          </p:cNvPicPr>
          <p:nvPr/>
        </p:nvPicPr>
        <p:blipFill>
          <a:blip r:embed="rId2"/>
          <a:stretch>
            <a:fillRect/>
          </a:stretch>
        </p:blipFill>
        <p:spPr>
          <a:xfrm>
            <a:off x="6435954" y="2435329"/>
            <a:ext cx="2882900" cy="2413000"/>
          </a:xfrm>
          <a:prstGeom prst="rect">
            <a:avLst/>
          </a:prstGeom>
        </p:spPr>
      </p:pic>
      <p:pic>
        <p:nvPicPr>
          <p:cNvPr id="18" name="Graphic 17" descr="Vermont captive insurance logo">
            <a:extLst>
              <a:ext uri="{FF2B5EF4-FFF2-40B4-BE49-F238E27FC236}">
                <a16:creationId xmlns:a16="http://schemas.microsoft.com/office/drawing/2014/main" id="{6EE5B28C-6588-A86B-C931-2716F72D2DAF}"/>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9626154" y="5845215"/>
            <a:ext cx="2145300" cy="720437"/>
          </a:xfrm>
          <a:prstGeom prst="rect">
            <a:avLst/>
          </a:prstGeom>
        </p:spPr>
      </p:pic>
    </p:spTree>
    <p:extLst>
      <p:ext uri="{BB962C8B-B14F-4D97-AF65-F5344CB8AC3E}">
        <p14:creationId xmlns:p14="http://schemas.microsoft.com/office/powerpoint/2010/main" val="1961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9C98F-8034-3FB6-FB24-94BBD141309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C203281-510D-49CC-E856-596D08ACBC2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2">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6DF0A4-FCF7-96D8-1FA0-2159436922AE}"/>
              </a:ext>
            </a:extLst>
          </p:cNvPr>
          <p:cNvSpPr>
            <a:spLocks noGrp="1" noRot="1" noMove="1" noResize="1" noEditPoints="1" noAdjustHandles="1" noChangeArrowheads="1" noChangeShapeType="1"/>
          </p:cNvSpPr>
          <p:nvPr>
            <p:ph type="ctrTitle"/>
          </p:nvPr>
        </p:nvSpPr>
        <p:spPr>
          <a:xfrm>
            <a:off x="835692" y="576351"/>
            <a:ext cx="3874532" cy="2498867"/>
          </a:xfrm>
        </p:spPr>
        <p:txBody>
          <a:bodyPr>
            <a:noAutofit/>
          </a:bodyPr>
          <a:lstStyle/>
          <a:p>
            <a:pPr algn="l">
              <a:lnSpc>
                <a:spcPts val="5500"/>
              </a:lnSpc>
            </a:pPr>
            <a:r>
              <a:rPr lang="en-US" sz="5500" dirty="0">
                <a:solidFill>
                  <a:schemeClr val="tx2"/>
                </a:solidFill>
              </a:rPr>
              <a:t>A captive insurance company:</a:t>
            </a:r>
          </a:p>
        </p:txBody>
      </p:sp>
      <p:cxnSp>
        <p:nvCxnSpPr>
          <p:cNvPr id="8" name="Straight Connector 7">
            <a:extLst>
              <a:ext uri="{FF2B5EF4-FFF2-40B4-BE49-F238E27FC236}">
                <a16:creationId xmlns:a16="http://schemas.microsoft.com/office/drawing/2014/main" id="{A3747291-7486-4BD2-6E24-F653635E4B4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3170681"/>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6" name="Graphic 5" descr="Conceptual graphic of two people with gears over their heads.">
            <a:extLst>
              <a:ext uri="{FF2B5EF4-FFF2-40B4-BE49-F238E27FC236}">
                <a16:creationId xmlns:a16="http://schemas.microsoft.com/office/drawing/2014/main" id="{A03958E9-1326-7AC6-8A27-FE6DDA0A91A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542587" y="3514930"/>
            <a:ext cx="1889324" cy="1889324"/>
          </a:xfrm>
          <a:prstGeom prst="rect">
            <a:avLst/>
          </a:prstGeom>
        </p:spPr>
      </p:pic>
      <p:sp>
        <p:nvSpPr>
          <p:cNvPr id="3" name="Subtitle 2">
            <a:extLst>
              <a:ext uri="{FF2B5EF4-FFF2-40B4-BE49-F238E27FC236}">
                <a16:creationId xmlns:a16="http://schemas.microsoft.com/office/drawing/2014/main" id="{8F2B1A71-62BE-00F4-9F10-9FCD5F20891E}"/>
              </a:ext>
            </a:extLst>
          </p:cNvPr>
          <p:cNvSpPr>
            <a:spLocks noGrp="1" noRot="1" noMove="1" noResize="1" noEditPoints="1" noAdjustHandles="1" noChangeArrowheads="1" noChangeShapeType="1"/>
          </p:cNvSpPr>
          <p:nvPr>
            <p:ph type="subTitle" idx="1"/>
          </p:nvPr>
        </p:nvSpPr>
        <p:spPr>
          <a:xfrm>
            <a:off x="2154264" y="3530003"/>
            <a:ext cx="2025405" cy="1889321"/>
          </a:xfrm>
        </p:spPr>
        <p:txBody>
          <a:bodyPr>
            <a:noAutofit/>
          </a:bodyPr>
          <a:lstStyle/>
          <a:p>
            <a:pPr marL="139700" algn="l">
              <a:lnSpc>
                <a:spcPts val="2000"/>
              </a:lnSpc>
              <a:spcBef>
                <a:spcPts val="800"/>
              </a:spcBef>
              <a:buClr>
                <a:schemeClr val="accent2"/>
              </a:buClr>
              <a:buSzPts val="1400"/>
            </a:pPr>
            <a:r>
              <a:rPr lang="en-US" sz="1600" u="none" strike="noStrike" dirty="0">
                <a:effectLst/>
                <a:latin typeface="Trebuchet MS" panose="020B0703020202090204" pitchFamily="34" charset="0"/>
              </a:rPr>
              <a:t>Is a licensed insurer that determines premium rates for the specific risks it chooses to underwrite</a:t>
            </a:r>
            <a:endParaRPr lang="en-US" sz="1600" dirty="0">
              <a:latin typeface="Trebuchet MS" panose="020B0703020202090204" pitchFamily="34" charset="0"/>
            </a:endParaRPr>
          </a:p>
        </p:txBody>
      </p:sp>
      <p:pic>
        <p:nvPicPr>
          <p:cNvPr id="12" name="Graphic 11" descr="Magnifying glass over financial icons">
            <a:extLst>
              <a:ext uri="{FF2B5EF4-FFF2-40B4-BE49-F238E27FC236}">
                <a16:creationId xmlns:a16="http://schemas.microsoft.com/office/drawing/2014/main" id="{2FCD74C4-DDAA-5899-45B0-01C1E7DF66BC}"/>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p:blipFill>
        <p:spPr>
          <a:xfrm>
            <a:off x="4605368" y="3750951"/>
            <a:ext cx="1690265" cy="1690265"/>
          </a:xfrm>
          <a:prstGeom prst="rect">
            <a:avLst/>
          </a:prstGeom>
        </p:spPr>
      </p:pic>
      <p:sp>
        <p:nvSpPr>
          <p:cNvPr id="9" name="TextBox 8">
            <a:extLst>
              <a:ext uri="{FF2B5EF4-FFF2-40B4-BE49-F238E27FC236}">
                <a16:creationId xmlns:a16="http://schemas.microsoft.com/office/drawing/2014/main" id="{FFFA45B4-D06B-876D-8C8D-9119636E1AF0}"/>
              </a:ext>
            </a:extLst>
          </p:cNvPr>
          <p:cNvSpPr txBox="1">
            <a:spLocks noGrp="1" noRot="1" noMove="1" noResize="1" noEditPoints="1" noAdjustHandles="1" noChangeArrowheads="1" noChangeShapeType="1"/>
          </p:cNvSpPr>
          <p:nvPr/>
        </p:nvSpPr>
        <p:spPr>
          <a:xfrm>
            <a:off x="6247412" y="4261164"/>
            <a:ext cx="1437083" cy="1103379"/>
          </a:xfrm>
          <a:prstGeom prst="rect">
            <a:avLst/>
          </a:prstGeom>
          <a:noFill/>
        </p:spPr>
        <p:txBody>
          <a:bodyPr wrap="square" rtlCol="0">
            <a:spAutoFit/>
          </a:bodyPr>
          <a:lstStyle/>
          <a:p>
            <a:pPr>
              <a:lnSpc>
                <a:spcPts val="2000"/>
              </a:lnSpc>
            </a:pPr>
            <a:r>
              <a:rPr lang="en-US" sz="1600" dirty="0">
                <a:latin typeface="Trebuchet MS" panose="020B0703020202090204" pitchFamily="34" charset="0"/>
              </a:rPr>
              <a:t>Writes the policies for the risks it insures</a:t>
            </a:r>
          </a:p>
        </p:txBody>
      </p:sp>
      <p:pic>
        <p:nvPicPr>
          <p:cNvPr id="14" name="Graphic 13" descr="Hand giving bag of money to other hand">
            <a:extLst>
              <a:ext uri="{FF2B5EF4-FFF2-40B4-BE49-F238E27FC236}">
                <a16:creationId xmlns:a16="http://schemas.microsoft.com/office/drawing/2014/main" id="{047F8AEB-2E9D-ED0F-ACC9-BD00CA5F121C}"/>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a:stretch/>
        </p:blipFill>
        <p:spPr>
          <a:xfrm>
            <a:off x="8077242" y="3582220"/>
            <a:ext cx="1804152" cy="1804152"/>
          </a:xfrm>
          <a:prstGeom prst="rect">
            <a:avLst/>
          </a:prstGeom>
        </p:spPr>
      </p:pic>
      <p:sp>
        <p:nvSpPr>
          <p:cNvPr id="10" name="TextBox 9">
            <a:extLst>
              <a:ext uri="{FF2B5EF4-FFF2-40B4-BE49-F238E27FC236}">
                <a16:creationId xmlns:a16="http://schemas.microsoft.com/office/drawing/2014/main" id="{63649927-AB8B-4939-0EC7-F14B71C7A71A}"/>
              </a:ext>
            </a:extLst>
          </p:cNvPr>
          <p:cNvSpPr txBox="1">
            <a:spLocks noGrp="1" noRot="1" noMove="1" noResize="1" noEditPoints="1" noAdjustHandles="1" noChangeArrowheads="1" noChangeShapeType="1"/>
          </p:cNvSpPr>
          <p:nvPr/>
        </p:nvSpPr>
        <p:spPr>
          <a:xfrm>
            <a:off x="9776872" y="3787914"/>
            <a:ext cx="1843863" cy="1616340"/>
          </a:xfrm>
          <a:prstGeom prst="rect">
            <a:avLst/>
          </a:prstGeom>
          <a:noFill/>
        </p:spPr>
        <p:txBody>
          <a:bodyPr wrap="square" rtlCol="0">
            <a:spAutoFit/>
          </a:bodyPr>
          <a:lstStyle/>
          <a:p>
            <a:pPr>
              <a:lnSpc>
                <a:spcPts val="2000"/>
              </a:lnSpc>
            </a:pPr>
            <a:r>
              <a:rPr lang="en-US" sz="1600" dirty="0">
                <a:latin typeface="Trebuchet MS" panose="020B0703020202090204" pitchFamily="34" charset="0"/>
              </a:rPr>
              <a:t>Collects premiums </a:t>
            </a:r>
          </a:p>
          <a:p>
            <a:pPr>
              <a:lnSpc>
                <a:spcPts val="2000"/>
              </a:lnSpc>
            </a:pPr>
            <a:r>
              <a:rPr lang="en-US" sz="1600" dirty="0">
                <a:latin typeface="Trebuchet MS" panose="020B0703020202090204" pitchFamily="34" charset="0"/>
              </a:rPr>
              <a:t>and pays for claims made against those policies</a:t>
            </a:r>
          </a:p>
        </p:txBody>
      </p:sp>
      <p:pic>
        <p:nvPicPr>
          <p:cNvPr id="18" name="Graphic 17" descr="Vermont captive insurance logo">
            <a:extLst>
              <a:ext uri="{FF2B5EF4-FFF2-40B4-BE49-F238E27FC236}">
                <a16:creationId xmlns:a16="http://schemas.microsoft.com/office/drawing/2014/main" id="{1114C3DD-46FD-ACB9-1289-8B3A1A09A5E9}"/>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9626154" y="5845215"/>
            <a:ext cx="2145300" cy="720437"/>
          </a:xfrm>
          <a:prstGeom prst="rect">
            <a:avLst/>
          </a:prstGeom>
        </p:spPr>
      </p:pic>
    </p:spTree>
    <p:extLst>
      <p:ext uri="{BB962C8B-B14F-4D97-AF65-F5344CB8AC3E}">
        <p14:creationId xmlns:p14="http://schemas.microsoft.com/office/powerpoint/2010/main" val="180735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509A7-E9B0-E1E7-3310-51ADAD676E7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5E77DA6-DC7C-A171-6A1B-DDEEAEEC7692}"/>
              </a:ext>
              <a:ext uri="{C183D7F6-B498-43B3-948B-1728B52AA6E4}">
                <adec:decorative xmlns:adec="http://schemas.microsoft.com/office/drawing/2017/decorative" val="1"/>
              </a:ext>
            </a:extLst>
          </p:cNvPr>
          <p:cNvSpPr/>
          <p:nvPr/>
        </p:nvSpPr>
        <p:spPr>
          <a:xfrm>
            <a:off x="0" y="0"/>
            <a:ext cx="12192000"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0AEA004-7886-6432-F685-3DA94B19007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
            <a:ext cx="12192000" cy="6857999"/>
          </a:xfrm>
          <a:prstGeom prst="rect">
            <a:avLst/>
          </a:prstGeom>
          <a:solidFill>
            <a:schemeClr val="tx2">
              <a:alpha val="7018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77C63-0D10-59FF-B9D9-CA1CCF5642BD}"/>
              </a:ext>
            </a:extLst>
          </p:cNvPr>
          <p:cNvSpPr>
            <a:spLocks noGrp="1" noRot="1" noMove="1" noResize="1" noEditPoints="1" noAdjustHandles="1" noChangeArrowheads="1" noChangeShapeType="1"/>
          </p:cNvSpPr>
          <p:nvPr>
            <p:ph type="ctrTitle"/>
          </p:nvPr>
        </p:nvSpPr>
        <p:spPr>
          <a:xfrm>
            <a:off x="1" y="724238"/>
            <a:ext cx="12192000" cy="1149174"/>
          </a:xfrm>
        </p:spPr>
        <p:txBody>
          <a:bodyPr>
            <a:noAutofit/>
          </a:bodyPr>
          <a:lstStyle/>
          <a:p>
            <a:pPr>
              <a:lnSpc>
                <a:spcPts val="6000"/>
              </a:lnSpc>
            </a:pPr>
            <a:r>
              <a:rPr lang="en-US" sz="5500" dirty="0">
                <a:solidFill>
                  <a:schemeClr val="bg1"/>
                </a:solidFill>
              </a:rPr>
              <a:t>Captive vs. commercial insurance</a:t>
            </a:r>
          </a:p>
        </p:txBody>
      </p:sp>
      <p:pic>
        <p:nvPicPr>
          <p:cNvPr id="18" name="Graphic 17">
            <a:extLst>
              <a:ext uri="{FF2B5EF4-FFF2-40B4-BE49-F238E27FC236}">
                <a16:creationId xmlns:a16="http://schemas.microsoft.com/office/drawing/2014/main" id="{4D72C41E-862B-4889-24B1-ADFF8BBF3D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9626154" y="5845215"/>
            <a:ext cx="2145300" cy="720437"/>
          </a:xfrm>
          <a:prstGeom prst="rect">
            <a:avLst/>
          </a:prstGeom>
        </p:spPr>
      </p:pic>
      <p:graphicFrame>
        <p:nvGraphicFramePr>
          <p:cNvPr id="7" name="Table 6">
            <a:extLst>
              <a:ext uri="{FF2B5EF4-FFF2-40B4-BE49-F238E27FC236}">
                <a16:creationId xmlns:a16="http://schemas.microsoft.com/office/drawing/2014/main" id="{B723C6DA-FE27-D70D-A0C6-F10163E1E5E2}"/>
              </a:ext>
            </a:extLst>
          </p:cNvPr>
          <p:cNvGraphicFramePr>
            <a:graphicFrameLocks noGrp="1" noDrilldown="1" noMove="1" noResize="1"/>
          </p:cNvGraphicFramePr>
          <p:nvPr>
            <p:extLst>
              <p:ext uri="{D42A27DB-BD31-4B8C-83A1-F6EECF244321}">
                <p14:modId xmlns:p14="http://schemas.microsoft.com/office/powerpoint/2010/main" val="372435144"/>
              </p:ext>
            </p:extLst>
          </p:nvPr>
        </p:nvGraphicFramePr>
        <p:xfrm>
          <a:off x="1797428" y="2043875"/>
          <a:ext cx="8597144" cy="3195072"/>
        </p:xfrm>
        <a:graphic>
          <a:graphicData uri="http://schemas.openxmlformats.org/drawingml/2006/table">
            <a:tbl>
              <a:tblPr firstRow="1" bandRow="1">
                <a:tableStyleId>{21E4AEA4-8DFA-4A89-87EB-49C32662AFE0}</a:tableStyleId>
              </a:tblPr>
              <a:tblGrid>
                <a:gridCol w="2632682">
                  <a:extLst>
                    <a:ext uri="{9D8B030D-6E8A-4147-A177-3AD203B41FA5}">
                      <a16:colId xmlns:a16="http://schemas.microsoft.com/office/drawing/2014/main" val="4019810932"/>
                    </a:ext>
                  </a:extLst>
                </a:gridCol>
                <a:gridCol w="3165176">
                  <a:extLst>
                    <a:ext uri="{9D8B030D-6E8A-4147-A177-3AD203B41FA5}">
                      <a16:colId xmlns:a16="http://schemas.microsoft.com/office/drawing/2014/main" val="2421812321"/>
                    </a:ext>
                  </a:extLst>
                </a:gridCol>
                <a:gridCol w="2799286">
                  <a:extLst>
                    <a:ext uri="{9D8B030D-6E8A-4147-A177-3AD203B41FA5}">
                      <a16:colId xmlns:a16="http://schemas.microsoft.com/office/drawing/2014/main" val="1749840804"/>
                    </a:ext>
                  </a:extLst>
                </a:gridCol>
              </a:tblGrid>
              <a:tr h="6068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818"/>
                          </a:solidFill>
                          <a:effectLst/>
                          <a:uLnTx/>
                          <a:uFillTx/>
                          <a:latin typeface="+mn-lt"/>
                          <a:ea typeface="+mn-ea"/>
                          <a:cs typeface="+mn-cs"/>
                        </a:rPr>
                        <a:t>ASPECT</a:t>
                      </a:r>
                      <a:endParaRPr lang="en-US" dirty="0">
                        <a:solidFill>
                          <a:srgbClr val="181818"/>
                        </a:solidFill>
                        <a:latin typeface="+mn-lt"/>
                      </a:endParaRPr>
                    </a:p>
                  </a:txBody>
                  <a:tcPr anchor="ctr">
                    <a:solidFill>
                      <a:srgbClr val="D8B250"/>
                    </a:solidFill>
                  </a:tcPr>
                </a:tc>
                <a:tc>
                  <a:txBody>
                    <a:bodyPr/>
                    <a:lstStyle/>
                    <a:p>
                      <a:pPr algn="ctr"/>
                      <a:r>
                        <a:rPr lang="en-US" b="0" i="0" dirty="0">
                          <a:solidFill>
                            <a:srgbClr val="181818"/>
                          </a:solidFill>
                          <a:latin typeface="+mn-lt"/>
                        </a:rPr>
                        <a:t>CAPTIVE</a:t>
                      </a:r>
                    </a:p>
                  </a:txBody>
                  <a:tcPr anchor="ctr">
                    <a:solidFill>
                      <a:srgbClr val="D8B2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rgbClr val="181818"/>
                          </a:solidFill>
                          <a:latin typeface="+mn-lt"/>
                        </a:rPr>
                        <a:t>COMMERCIAL</a:t>
                      </a:r>
                    </a:p>
                  </a:txBody>
                  <a:tcPr anchor="ctr">
                    <a:solidFill>
                      <a:srgbClr val="D8B250"/>
                    </a:solidFill>
                  </a:tcPr>
                </a:tc>
                <a:extLst>
                  <a:ext uri="{0D108BD9-81ED-4DB2-BD59-A6C34878D82A}">
                    <a16:rowId xmlns:a16="http://schemas.microsoft.com/office/drawing/2014/main" val="1160695464"/>
                  </a:ext>
                </a:extLst>
              </a:tr>
              <a:tr h="666947">
                <a:tc>
                  <a:txBody>
                    <a:bodyPr/>
                    <a:lstStyle/>
                    <a:p>
                      <a:r>
                        <a:rPr lang="en-US" sz="1600" dirty="0">
                          <a:latin typeface="+mn-lt"/>
                        </a:rPr>
                        <a:t>Licensing</a:t>
                      </a:r>
                    </a:p>
                  </a:txBody>
                  <a:tcPr anchor="ctr">
                    <a:solidFill>
                      <a:schemeClr val="accent2">
                        <a:tint val="40000"/>
                      </a:schemeClr>
                    </a:solidFill>
                  </a:tcPr>
                </a:tc>
                <a:tc>
                  <a:txBody>
                    <a:bodyPr/>
                    <a:lstStyle/>
                    <a:p>
                      <a:r>
                        <a:rPr lang="en-US" sz="1600" dirty="0">
                          <a:latin typeface="+mn-lt"/>
                        </a:rPr>
                        <a:t>Licensed in domicile state only</a:t>
                      </a:r>
                    </a:p>
                  </a:txBody>
                  <a:tcPr anchor="ctr">
                    <a:solidFill>
                      <a:schemeClr val="accent2">
                        <a:tint val="40000"/>
                      </a:schemeClr>
                    </a:solidFill>
                  </a:tcPr>
                </a:tc>
                <a:tc>
                  <a:txBody>
                    <a:bodyPr/>
                    <a:lstStyle/>
                    <a:p>
                      <a:r>
                        <a:rPr lang="en-US" sz="1600" dirty="0">
                          <a:latin typeface="+mn-lt"/>
                        </a:rPr>
                        <a:t>Licensed in all states </a:t>
                      </a:r>
                      <a:br>
                        <a:rPr lang="en-US" sz="1600" dirty="0">
                          <a:latin typeface="+mn-lt"/>
                        </a:rPr>
                      </a:br>
                      <a:r>
                        <a:rPr lang="en-US" sz="1600" dirty="0">
                          <a:latin typeface="+mn-lt"/>
                        </a:rPr>
                        <a:t>where operated</a:t>
                      </a:r>
                    </a:p>
                  </a:txBody>
                  <a:tcPr anchor="ctr">
                    <a:solidFill>
                      <a:schemeClr val="accent2">
                        <a:tint val="40000"/>
                      </a:schemeClr>
                    </a:solidFill>
                  </a:tcPr>
                </a:tc>
                <a:extLst>
                  <a:ext uri="{0D108BD9-81ED-4DB2-BD59-A6C34878D82A}">
                    <a16:rowId xmlns:a16="http://schemas.microsoft.com/office/drawing/2014/main" val="2593161504"/>
                  </a:ext>
                </a:extLst>
              </a:tr>
              <a:tr h="666947">
                <a:tc>
                  <a:txBody>
                    <a:bodyPr/>
                    <a:lstStyle/>
                    <a:p>
                      <a:r>
                        <a:rPr lang="en-US" sz="1600" dirty="0">
                          <a:latin typeface="+mn-lt"/>
                        </a:rPr>
                        <a:t>Who they insure</a:t>
                      </a:r>
                    </a:p>
                  </a:txBody>
                  <a:tcPr anchor="ctr">
                    <a:solidFill>
                      <a:schemeClr val="accent2">
                        <a:tint val="20000"/>
                      </a:schemeClr>
                    </a:solidFill>
                  </a:tcPr>
                </a:tc>
                <a:tc>
                  <a:txBody>
                    <a:bodyPr/>
                    <a:lstStyle/>
                    <a:p>
                      <a:r>
                        <a:rPr lang="en-US" sz="1600" dirty="0">
                          <a:latin typeface="+mn-lt"/>
                        </a:rPr>
                        <a:t>Parent company and affiliates</a:t>
                      </a:r>
                    </a:p>
                  </a:txBody>
                  <a:tcPr anchor="ctr">
                    <a:solidFill>
                      <a:schemeClr val="accent2">
                        <a:tint val="20000"/>
                      </a:schemeClr>
                    </a:solidFill>
                  </a:tcPr>
                </a:tc>
                <a:tc>
                  <a:txBody>
                    <a:bodyPr/>
                    <a:lstStyle/>
                    <a:p>
                      <a:r>
                        <a:rPr lang="en-US" sz="1600" dirty="0">
                          <a:latin typeface="+mn-lt"/>
                        </a:rPr>
                        <a:t>Public</a:t>
                      </a:r>
                    </a:p>
                  </a:txBody>
                  <a:tcPr anchor="ctr">
                    <a:solidFill>
                      <a:schemeClr val="accent2">
                        <a:tint val="20000"/>
                      </a:schemeClr>
                    </a:solidFill>
                  </a:tcPr>
                </a:tc>
                <a:extLst>
                  <a:ext uri="{0D108BD9-81ED-4DB2-BD59-A6C34878D82A}">
                    <a16:rowId xmlns:a16="http://schemas.microsoft.com/office/drawing/2014/main" val="2875919513"/>
                  </a:ext>
                </a:extLst>
              </a:tr>
              <a:tr h="666947">
                <a:tc>
                  <a:txBody>
                    <a:bodyPr/>
                    <a:lstStyle/>
                    <a:p>
                      <a:r>
                        <a:rPr lang="en-US" sz="1600" dirty="0">
                          <a:latin typeface="+mn-lt"/>
                        </a:rPr>
                        <a:t>Regulatory authority</a:t>
                      </a:r>
                    </a:p>
                  </a:txBody>
                  <a:tcPr anchor="ctr">
                    <a:solidFill>
                      <a:schemeClr val="accent2">
                        <a:tint val="40000"/>
                      </a:schemeClr>
                    </a:solidFill>
                  </a:tcPr>
                </a:tc>
                <a:tc>
                  <a:txBody>
                    <a:bodyPr/>
                    <a:lstStyle/>
                    <a:p>
                      <a:r>
                        <a:rPr lang="en-US" sz="1600" dirty="0">
                          <a:latin typeface="+mn-lt"/>
                        </a:rPr>
                        <a:t>Focused on business plan </a:t>
                      </a:r>
                      <a:br>
                        <a:rPr lang="en-US" sz="1600" dirty="0">
                          <a:latin typeface="+mn-lt"/>
                        </a:rPr>
                      </a:br>
                      <a:r>
                        <a:rPr lang="en-US" sz="1600" dirty="0">
                          <a:latin typeface="+mn-lt"/>
                        </a:rPr>
                        <a:t>and solvency</a:t>
                      </a:r>
                    </a:p>
                  </a:txBody>
                  <a:tcPr anchor="ctr">
                    <a:solidFill>
                      <a:schemeClr val="accent2">
                        <a:tint val="40000"/>
                      </a:schemeClr>
                    </a:solidFill>
                  </a:tcPr>
                </a:tc>
                <a:tc>
                  <a:txBody>
                    <a:bodyPr/>
                    <a:lstStyle/>
                    <a:p>
                      <a:r>
                        <a:rPr lang="en-US" sz="1600" dirty="0">
                          <a:latin typeface="+mn-lt"/>
                        </a:rPr>
                        <a:t>Multi-state regulation of rates, forms, capital</a:t>
                      </a:r>
                    </a:p>
                  </a:txBody>
                  <a:tcPr anchor="ctr">
                    <a:solidFill>
                      <a:schemeClr val="accent2">
                        <a:tint val="40000"/>
                      </a:schemeClr>
                    </a:solidFill>
                  </a:tcPr>
                </a:tc>
                <a:extLst>
                  <a:ext uri="{0D108BD9-81ED-4DB2-BD59-A6C34878D82A}">
                    <a16:rowId xmlns:a16="http://schemas.microsoft.com/office/drawing/2014/main" val="674261230"/>
                  </a:ext>
                </a:extLst>
              </a:tr>
              <a:tr h="587407">
                <a:tc>
                  <a:txBody>
                    <a:bodyPr/>
                    <a:lstStyle/>
                    <a:p>
                      <a:r>
                        <a:rPr lang="en-US" sz="1600" dirty="0">
                          <a:latin typeface="+mn-lt"/>
                        </a:rPr>
                        <a:t>Employees</a:t>
                      </a:r>
                    </a:p>
                  </a:txBody>
                  <a:tcPr anchor="ctr">
                    <a:solidFill>
                      <a:schemeClr val="accent2">
                        <a:tint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mn-lt"/>
                          <a:ea typeface="+mn-ea"/>
                          <a:cs typeface="+mn-cs"/>
                        </a:rPr>
                        <a:t>May or may not have employees (often use service providers)</a:t>
                      </a:r>
                      <a:endParaRPr lang="en-US" sz="1600" b="0" i="0" dirty="0">
                        <a:latin typeface="+mn-lt"/>
                      </a:endParaRPr>
                    </a:p>
                  </a:txBody>
                  <a:tcPr anchor="ctr">
                    <a:solidFill>
                      <a:schemeClr val="accent2">
                        <a:tint val="20000"/>
                      </a:schemeClr>
                    </a:solidFill>
                  </a:tcPr>
                </a:tc>
                <a:tc>
                  <a:txBody>
                    <a:bodyPr/>
                    <a:lstStyle/>
                    <a:p>
                      <a:r>
                        <a:rPr lang="en-US" sz="1600" dirty="0">
                          <a:latin typeface="+mn-lt"/>
                        </a:rPr>
                        <a:t>Yes</a:t>
                      </a:r>
                    </a:p>
                  </a:txBody>
                  <a:tcPr anchor="ctr">
                    <a:solidFill>
                      <a:schemeClr val="accent2">
                        <a:tint val="20000"/>
                      </a:schemeClr>
                    </a:solidFill>
                  </a:tcPr>
                </a:tc>
                <a:extLst>
                  <a:ext uri="{0D108BD9-81ED-4DB2-BD59-A6C34878D82A}">
                    <a16:rowId xmlns:a16="http://schemas.microsoft.com/office/drawing/2014/main" val="3597910291"/>
                  </a:ext>
                </a:extLst>
              </a:tr>
            </a:tbl>
          </a:graphicData>
        </a:graphic>
      </p:graphicFrame>
    </p:spTree>
    <p:extLst>
      <p:ext uri="{BB962C8B-B14F-4D97-AF65-F5344CB8AC3E}">
        <p14:creationId xmlns:p14="http://schemas.microsoft.com/office/powerpoint/2010/main" val="72788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BCE09-D99F-2BE6-5E5C-AF0A09C60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215CA-7629-3DA2-1F67-58D03A05B172}"/>
              </a:ext>
            </a:extLst>
          </p:cNvPr>
          <p:cNvSpPr>
            <a:spLocks noGrp="1" noRot="1" noMove="1" noResize="1" noEditPoints="1" noAdjustHandles="1" noChangeArrowheads="1" noChangeShapeType="1"/>
          </p:cNvSpPr>
          <p:nvPr>
            <p:ph type="ctrTitle"/>
          </p:nvPr>
        </p:nvSpPr>
        <p:spPr>
          <a:xfrm>
            <a:off x="835691" y="799071"/>
            <a:ext cx="6949065" cy="1600144"/>
          </a:xfrm>
        </p:spPr>
        <p:txBody>
          <a:bodyPr>
            <a:noAutofit/>
          </a:bodyPr>
          <a:lstStyle/>
          <a:p>
            <a:pPr algn="l">
              <a:lnSpc>
                <a:spcPts val="5500"/>
              </a:lnSpc>
            </a:pPr>
            <a:r>
              <a:rPr lang="en-US" sz="5500" dirty="0">
                <a:solidFill>
                  <a:schemeClr val="tx2"/>
                </a:solidFill>
              </a:rPr>
              <a:t>Why do organizations set up captives?</a:t>
            </a:r>
          </a:p>
        </p:txBody>
      </p:sp>
      <p:cxnSp>
        <p:nvCxnSpPr>
          <p:cNvPr id="8" name="Straight Connector 7">
            <a:extLst>
              <a:ext uri="{FF2B5EF4-FFF2-40B4-BE49-F238E27FC236}">
                <a16:creationId xmlns:a16="http://schemas.microsoft.com/office/drawing/2014/main" id="{5A4F138E-9CD9-25A1-3BDA-54DBA2EFB61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2436621"/>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165756A-9C93-BFDE-3015-B3ACC2236670}"/>
              </a:ext>
            </a:extLst>
          </p:cNvPr>
          <p:cNvSpPr txBox="1">
            <a:spLocks noGrp="1" noRot="1" noMove="1" noResize="1" noEditPoints="1" noAdjustHandles="1" noChangeArrowheads="1" noChangeShapeType="1"/>
          </p:cNvSpPr>
          <p:nvPr/>
        </p:nvSpPr>
        <p:spPr>
          <a:xfrm>
            <a:off x="852168" y="2732523"/>
            <a:ext cx="6380654" cy="3416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1800" b="1" i="0" u="none" strike="noStrike" kern="1200" cap="all" spc="300" normalizeH="0" baseline="0" noProof="0" dirty="0">
                <a:ln>
                  <a:noFill/>
                </a:ln>
                <a:solidFill>
                  <a:srgbClr val="C19F45"/>
                </a:solidFill>
                <a:effectLst/>
                <a:uLnTx/>
                <a:uFillTx/>
                <a:ea typeface="+mn-ea"/>
                <a:cs typeface="+mn-cs"/>
              </a:rPr>
              <a:t>Increase control. Reduce costs.</a:t>
            </a:r>
          </a:p>
        </p:txBody>
      </p:sp>
      <p:sp>
        <p:nvSpPr>
          <p:cNvPr id="7" name="TextBox 6">
            <a:extLst>
              <a:ext uri="{FF2B5EF4-FFF2-40B4-BE49-F238E27FC236}">
                <a16:creationId xmlns:a16="http://schemas.microsoft.com/office/drawing/2014/main" id="{73A10475-E005-0D64-7CD3-F414B578C310}"/>
              </a:ext>
            </a:extLst>
          </p:cNvPr>
          <p:cNvSpPr txBox="1">
            <a:spLocks noGrp="1" noRot="1" noMove="1" noResize="1" noEditPoints="1" noAdjustHandles="1" noChangeArrowheads="1" noChangeShapeType="1"/>
          </p:cNvSpPr>
          <p:nvPr/>
        </p:nvSpPr>
        <p:spPr>
          <a:xfrm>
            <a:off x="853850" y="3258237"/>
            <a:ext cx="9087019" cy="4065728"/>
          </a:xfrm>
          <a:prstGeom prst="rect">
            <a:avLst/>
          </a:prstGeom>
          <a:noFill/>
        </p:spPr>
        <p:txBody>
          <a:bodyPr wrap="square" numCol="2" rtlCol="0">
            <a:spAutoFit/>
          </a:bodyPr>
          <a:lstStyle/>
          <a:p>
            <a:pPr marL="285750" indent="-285750" algn="l">
              <a:lnSpc>
                <a:spcPts val="2500"/>
              </a:lnSpc>
              <a:buClr>
                <a:schemeClr val="accent2"/>
              </a:buClr>
              <a:buFont typeface="Arial" panose="020B0604020202020204" pitchFamily="34" charset="0"/>
              <a:buChar char="•"/>
            </a:pPr>
            <a:r>
              <a:rPr lang="en-US" sz="1600" dirty="0"/>
              <a:t>Customized coverage designed to</a:t>
            </a:r>
            <a:br>
              <a:rPr lang="en-US" sz="1600" dirty="0"/>
            </a:br>
            <a:r>
              <a:rPr lang="en-US" sz="1600" dirty="0"/>
              <a:t>address your unique risks and fill gaps </a:t>
            </a:r>
            <a:br>
              <a:rPr lang="en-US" sz="1600" dirty="0"/>
            </a:br>
            <a:r>
              <a:rPr lang="en-US" sz="1600" dirty="0"/>
              <a:t>in traditional insurance</a:t>
            </a:r>
          </a:p>
          <a:p>
            <a:pPr marL="285750" indent="-285750" algn="l">
              <a:lnSpc>
                <a:spcPts val="2500"/>
              </a:lnSpc>
              <a:buClr>
                <a:schemeClr val="accent2"/>
              </a:buClr>
              <a:buFont typeface="Arial" panose="020B0604020202020204" pitchFamily="34" charset="0"/>
              <a:buChar char="•"/>
            </a:pPr>
            <a:r>
              <a:rPr lang="en-US" sz="1600" dirty="0"/>
              <a:t>Reduced operating costs</a:t>
            </a:r>
          </a:p>
          <a:p>
            <a:pPr marL="285750" indent="-285750" algn="l">
              <a:lnSpc>
                <a:spcPts val="2500"/>
              </a:lnSpc>
              <a:buClr>
                <a:schemeClr val="accent2"/>
              </a:buClr>
              <a:buFont typeface="Arial" panose="020B0604020202020204" pitchFamily="34" charset="0"/>
              <a:buChar char="•"/>
            </a:pPr>
            <a:r>
              <a:rPr lang="en-US" sz="1600" dirty="0"/>
              <a:t>Improved cash flow</a:t>
            </a:r>
          </a:p>
          <a:p>
            <a:pPr marL="285750" indent="-285750" algn="l">
              <a:lnSpc>
                <a:spcPts val="2500"/>
              </a:lnSpc>
              <a:buClr>
                <a:schemeClr val="accent2"/>
              </a:buClr>
              <a:buFont typeface="Arial" panose="020B0604020202020204" pitchFamily="34" charset="0"/>
              <a:buChar char="•"/>
            </a:pPr>
            <a:r>
              <a:rPr lang="en-US" sz="1600" dirty="0"/>
              <a:t>Increased coverage and capacity</a:t>
            </a:r>
          </a:p>
          <a:p>
            <a:pPr marL="285750" indent="-285750" algn="l">
              <a:lnSpc>
                <a:spcPts val="2500"/>
              </a:lnSpc>
              <a:buClr>
                <a:schemeClr val="accent2"/>
              </a:buClr>
              <a:buFont typeface="Arial" panose="020B0604020202020204" pitchFamily="34" charset="0"/>
              <a:buChar char="•"/>
            </a:pPr>
            <a:r>
              <a:rPr lang="en-US" sz="1600" dirty="0"/>
              <a:t>Investment income to fund losses</a:t>
            </a:r>
          </a:p>
          <a:p>
            <a:pPr marL="285750" indent="-285750" algn="l">
              <a:lnSpc>
                <a:spcPts val="2500"/>
              </a:lnSpc>
              <a:buClr>
                <a:schemeClr val="accent2"/>
              </a:buClr>
              <a:buFont typeface="Arial" panose="020B0604020202020204" pitchFamily="34" charset="0"/>
              <a:buChar char="•"/>
            </a:pPr>
            <a:r>
              <a:rPr lang="en-US" sz="1600" dirty="0"/>
              <a:t>Access to reinsurers (or other forms </a:t>
            </a:r>
            <a:br>
              <a:rPr lang="en-US" sz="1600" dirty="0"/>
            </a:br>
            <a:r>
              <a:rPr lang="en-US" sz="1600" dirty="0"/>
              <a:t>of risk transfer)</a:t>
            </a:r>
          </a:p>
          <a:p>
            <a:pPr algn="l">
              <a:lnSpc>
                <a:spcPts val="2500"/>
              </a:lnSpc>
              <a:buClr>
                <a:schemeClr val="accent2"/>
              </a:buClr>
            </a:pPr>
            <a:endParaRPr lang="en-US" sz="1600" dirty="0"/>
          </a:p>
          <a:p>
            <a:pPr marL="285750" indent="-285750" algn="l">
              <a:lnSpc>
                <a:spcPts val="2500"/>
              </a:lnSpc>
              <a:buClr>
                <a:schemeClr val="accent2"/>
              </a:buClr>
              <a:buFont typeface="Arial" panose="020B0604020202020204" pitchFamily="34" charset="0"/>
              <a:buChar char="•"/>
            </a:pPr>
            <a:endParaRPr lang="en-US" sz="1600" dirty="0"/>
          </a:p>
          <a:p>
            <a:pPr marL="285750" indent="-285750" algn="l">
              <a:lnSpc>
                <a:spcPts val="2500"/>
              </a:lnSpc>
              <a:buClr>
                <a:schemeClr val="accent2"/>
              </a:buClr>
              <a:buFont typeface="Arial" panose="020B0604020202020204" pitchFamily="34" charset="0"/>
              <a:buChar char="•"/>
            </a:pPr>
            <a:endParaRPr lang="en-US" sz="1600" dirty="0"/>
          </a:p>
          <a:p>
            <a:pPr marL="285750" indent="-285750" algn="l">
              <a:lnSpc>
                <a:spcPts val="2500"/>
              </a:lnSpc>
              <a:buClr>
                <a:schemeClr val="accent2"/>
              </a:buClr>
              <a:buFont typeface="Arial" panose="020B0604020202020204" pitchFamily="34" charset="0"/>
              <a:buChar char="•"/>
            </a:pPr>
            <a:r>
              <a:rPr lang="en-US" sz="1600" dirty="0"/>
              <a:t>Funding and underwriting flexibility</a:t>
            </a:r>
          </a:p>
          <a:p>
            <a:pPr marL="285750" indent="-285750" algn="l">
              <a:lnSpc>
                <a:spcPts val="2500"/>
              </a:lnSpc>
              <a:buClr>
                <a:schemeClr val="accent2"/>
              </a:buClr>
              <a:buFont typeface="Arial" panose="020B0604020202020204" pitchFamily="34" charset="0"/>
              <a:buChar char="•"/>
            </a:pPr>
            <a:r>
              <a:rPr lang="en-US" sz="1600" dirty="0"/>
              <a:t>Greater control over claims</a:t>
            </a:r>
          </a:p>
          <a:p>
            <a:pPr marL="285750" indent="-285750" algn="l">
              <a:lnSpc>
                <a:spcPts val="2500"/>
              </a:lnSpc>
              <a:buClr>
                <a:schemeClr val="accent2"/>
              </a:buClr>
              <a:buFont typeface="Arial" panose="020B0604020202020204" pitchFamily="34" charset="0"/>
              <a:buChar char="•"/>
            </a:pPr>
            <a:r>
              <a:rPr lang="en-US" sz="1600" dirty="0"/>
              <a:t>Smaller deductibles for operating units</a:t>
            </a:r>
          </a:p>
          <a:p>
            <a:pPr marL="285750" indent="-285750" algn="l">
              <a:lnSpc>
                <a:spcPts val="2500"/>
              </a:lnSpc>
              <a:buClr>
                <a:schemeClr val="accent2"/>
              </a:buClr>
              <a:buFont typeface="Arial" panose="020B0604020202020204" pitchFamily="34" charset="0"/>
              <a:buChar char="•"/>
            </a:pPr>
            <a:r>
              <a:rPr lang="en-US" sz="1600" dirty="0"/>
              <a:t>Additional negotiating leverage</a:t>
            </a:r>
            <a:br>
              <a:rPr lang="en-US" sz="1600" dirty="0"/>
            </a:br>
            <a:r>
              <a:rPr lang="en-US" sz="1600" dirty="0"/>
              <a:t>with underwriters</a:t>
            </a:r>
          </a:p>
          <a:p>
            <a:pPr marL="285750" indent="-285750" algn="l">
              <a:lnSpc>
                <a:spcPts val="2500"/>
              </a:lnSpc>
              <a:buClr>
                <a:schemeClr val="accent2"/>
              </a:buClr>
              <a:buFont typeface="Arial" panose="020B0604020202020204" pitchFamily="34" charset="0"/>
              <a:buChar char="•"/>
            </a:pPr>
            <a:r>
              <a:rPr lang="en-US" sz="1600" dirty="0"/>
              <a:t>Incentives for loss control</a:t>
            </a:r>
          </a:p>
          <a:p>
            <a:pPr marL="285750" indent="-285750">
              <a:lnSpc>
                <a:spcPts val="2500"/>
              </a:lnSpc>
              <a:buClr>
                <a:schemeClr val="accent2"/>
              </a:buClr>
              <a:buFont typeface="Arial" panose="020B0604020202020204" pitchFamily="34" charset="0"/>
              <a:buChar char="•"/>
            </a:pPr>
            <a:r>
              <a:rPr lang="en-US" sz="1600" dirty="0">
                <a:effectLst/>
                <a:latin typeface="Arial" panose="020B0604020202020204" pitchFamily="34" charset="0"/>
              </a:rPr>
              <a:t>Brings discipline and attention to risk management and loss prevention</a:t>
            </a:r>
          </a:p>
        </p:txBody>
      </p:sp>
      <p:pic>
        <p:nvPicPr>
          <p:cNvPr id="18" name="Graphic 17" descr="Vermont captive insurance logo">
            <a:extLst>
              <a:ext uri="{FF2B5EF4-FFF2-40B4-BE49-F238E27FC236}">
                <a16:creationId xmlns:a16="http://schemas.microsoft.com/office/drawing/2014/main" id="{F7AB2468-DF2C-C0BE-DAAE-F51E8FD7F0EC}"/>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9626154" y="5845215"/>
            <a:ext cx="2145300" cy="720437"/>
          </a:xfrm>
          <a:prstGeom prst="rect">
            <a:avLst/>
          </a:prstGeom>
        </p:spPr>
      </p:pic>
    </p:spTree>
    <p:extLst>
      <p:ext uri="{BB962C8B-B14F-4D97-AF65-F5344CB8AC3E}">
        <p14:creationId xmlns:p14="http://schemas.microsoft.com/office/powerpoint/2010/main" val="32413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A6EBC-8AAA-488C-59B5-55DB12C115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691A2-FD39-ACED-8477-675ED580DDC0}"/>
              </a:ext>
            </a:extLst>
          </p:cNvPr>
          <p:cNvSpPr>
            <a:spLocks noGrp="1"/>
          </p:cNvSpPr>
          <p:nvPr>
            <p:ph type="ctrTitle"/>
          </p:nvPr>
        </p:nvSpPr>
        <p:spPr>
          <a:xfrm>
            <a:off x="835693" y="734368"/>
            <a:ext cx="8790462" cy="1798747"/>
          </a:xfrm>
        </p:spPr>
        <p:txBody>
          <a:bodyPr>
            <a:noAutofit/>
          </a:bodyPr>
          <a:lstStyle/>
          <a:p>
            <a:pPr algn="l">
              <a:lnSpc>
                <a:spcPts val="5500"/>
              </a:lnSpc>
            </a:pPr>
            <a:r>
              <a:rPr lang="en-US" sz="5500" dirty="0">
                <a:solidFill>
                  <a:schemeClr val="tx2"/>
                </a:solidFill>
              </a:rPr>
              <a:t>Our unique challenges—</a:t>
            </a:r>
            <a:br>
              <a:rPr lang="en-US" sz="5500" dirty="0">
                <a:solidFill>
                  <a:schemeClr val="tx2"/>
                </a:solidFill>
              </a:rPr>
            </a:br>
            <a:r>
              <a:rPr lang="en-US" sz="5500" dirty="0">
                <a:solidFill>
                  <a:schemeClr val="tx2"/>
                </a:solidFill>
              </a:rPr>
              <a:t>why a captive could be ideal</a:t>
            </a:r>
          </a:p>
        </p:txBody>
      </p:sp>
      <p:sp>
        <p:nvSpPr>
          <p:cNvPr id="3" name="Subtitle 2">
            <a:extLst>
              <a:ext uri="{FF2B5EF4-FFF2-40B4-BE49-F238E27FC236}">
                <a16:creationId xmlns:a16="http://schemas.microsoft.com/office/drawing/2014/main" id="{96E92A02-32B2-6177-A16F-BE18A5FA358D}"/>
              </a:ext>
            </a:extLst>
          </p:cNvPr>
          <p:cNvSpPr>
            <a:spLocks noGrp="1"/>
          </p:cNvSpPr>
          <p:nvPr>
            <p:ph type="subTitle" idx="1"/>
          </p:nvPr>
        </p:nvSpPr>
        <p:spPr>
          <a:xfrm>
            <a:off x="835691" y="3057936"/>
            <a:ext cx="4700017" cy="2787279"/>
          </a:xfrm>
        </p:spPr>
        <p:txBody>
          <a:bodyPr>
            <a:normAutofit/>
          </a:bodyPr>
          <a:lstStyle/>
          <a:p>
            <a:pPr marL="0" indent="0" algn="l">
              <a:lnSpc>
                <a:spcPts val="2600"/>
              </a:lnSpc>
              <a:buNone/>
            </a:pPr>
            <a:r>
              <a:rPr lang="en-US" sz="1600" b="0" i="0" dirty="0">
                <a:effectLst/>
                <a:highlight>
                  <a:srgbClr val="FFFFFF"/>
                </a:highlight>
                <a:cs typeface="Times New Roman" panose="02020603050405020304" pitchFamily="18" charset="0"/>
              </a:rPr>
              <a:t>Please fill in this area with information pertinent to your organization.</a:t>
            </a:r>
            <a:endParaRPr lang="en-US" sz="1600" dirty="0">
              <a:cs typeface="Times New Roman" panose="02020603050405020304" pitchFamily="18" charset="0"/>
            </a:endParaRPr>
          </a:p>
        </p:txBody>
      </p:sp>
      <p:cxnSp>
        <p:nvCxnSpPr>
          <p:cNvPr id="8" name="Straight Connector 7">
            <a:extLst>
              <a:ext uri="{FF2B5EF4-FFF2-40B4-BE49-F238E27FC236}">
                <a16:creationId xmlns:a16="http://schemas.microsoft.com/office/drawing/2014/main" id="{E442A401-3082-7287-7576-CD602A273426}"/>
              </a:ext>
              <a:ext uri="{C183D7F6-B498-43B3-948B-1728B52AA6E4}">
                <adec:decorative xmlns:adec="http://schemas.microsoft.com/office/drawing/2017/decorative" val="1"/>
              </a:ext>
            </a:extLst>
          </p:cNvPr>
          <p:cNvCxnSpPr/>
          <p:nvPr/>
        </p:nvCxnSpPr>
        <p:spPr>
          <a:xfrm>
            <a:off x="695483" y="2628579"/>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8" name="Graphic 17" descr="Vermont captive insurance logo">
            <a:extLst>
              <a:ext uri="{FF2B5EF4-FFF2-40B4-BE49-F238E27FC236}">
                <a16:creationId xmlns:a16="http://schemas.microsoft.com/office/drawing/2014/main" id="{923EFA44-60DC-5DDC-3F11-92E832803BCB}"/>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9626154" y="5845215"/>
            <a:ext cx="2145300" cy="720437"/>
          </a:xfrm>
          <a:prstGeom prst="rect">
            <a:avLst/>
          </a:prstGeom>
        </p:spPr>
      </p:pic>
    </p:spTree>
    <p:extLst>
      <p:ext uri="{BB962C8B-B14F-4D97-AF65-F5344CB8AC3E}">
        <p14:creationId xmlns:p14="http://schemas.microsoft.com/office/powerpoint/2010/main" val="109319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34F30-CCE4-7120-7919-BC46670C6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C1062-2793-FE96-F087-1665F65169E9}"/>
              </a:ext>
            </a:extLst>
          </p:cNvPr>
          <p:cNvSpPr>
            <a:spLocks noGrp="1" noRot="1" noMove="1" noResize="1" noEditPoints="1" noAdjustHandles="1" noChangeArrowheads="1" noChangeShapeType="1"/>
          </p:cNvSpPr>
          <p:nvPr>
            <p:ph type="ctrTitle"/>
          </p:nvPr>
        </p:nvSpPr>
        <p:spPr>
          <a:xfrm>
            <a:off x="3594392" y="734368"/>
            <a:ext cx="6820472" cy="1798747"/>
          </a:xfrm>
        </p:spPr>
        <p:txBody>
          <a:bodyPr>
            <a:noAutofit/>
          </a:bodyPr>
          <a:lstStyle/>
          <a:p>
            <a:pPr algn="l">
              <a:lnSpc>
                <a:spcPts val="5500"/>
              </a:lnSpc>
            </a:pPr>
            <a:r>
              <a:rPr lang="en-US" sz="5500" dirty="0">
                <a:solidFill>
                  <a:schemeClr val="tx2"/>
                </a:solidFill>
              </a:rPr>
              <a:t>Choosing a strong captive domicile</a:t>
            </a:r>
          </a:p>
        </p:txBody>
      </p:sp>
      <p:cxnSp>
        <p:nvCxnSpPr>
          <p:cNvPr id="8" name="Straight Connector 7">
            <a:extLst>
              <a:ext uri="{FF2B5EF4-FFF2-40B4-BE49-F238E27FC236}">
                <a16:creationId xmlns:a16="http://schemas.microsoft.com/office/drawing/2014/main" id="{78D35A4C-8AB2-70C1-9C8A-AE3039EC879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2658140" y="2628579"/>
            <a:ext cx="5496058"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0687E1DD-BEAD-F05C-E3D6-9907936A401B}"/>
              </a:ext>
            </a:extLst>
          </p:cNvPr>
          <p:cNvSpPr>
            <a:spLocks noGrp="1" noRot="1" noMove="1" noResize="1" noEditPoints="1" noAdjustHandles="1" noChangeArrowheads="1" noChangeShapeType="1"/>
          </p:cNvSpPr>
          <p:nvPr>
            <p:ph type="subTitle" idx="1"/>
          </p:nvPr>
        </p:nvSpPr>
        <p:spPr>
          <a:xfrm>
            <a:off x="3594389" y="3003692"/>
            <a:ext cx="8303201" cy="3243911"/>
          </a:xfrm>
        </p:spPr>
        <p:txBody>
          <a:bodyPr>
            <a:noAutofit/>
          </a:bodyPr>
          <a:lstStyle/>
          <a:p>
            <a:pPr marL="347472" indent="-347472" algn="l" rtl="0" fontAlgn="base">
              <a:lnSpc>
                <a:spcPts val="1000"/>
              </a:lnSpc>
              <a:spcAft>
                <a:spcPts val="600"/>
              </a:spcAft>
              <a:buClr>
                <a:schemeClr val="accent2"/>
              </a:buClr>
              <a:buSzPct val="100000"/>
              <a:buFont typeface="Arial" panose="020B0604020202020204" pitchFamily="34" charset="0"/>
              <a:buChar char="•"/>
            </a:pPr>
            <a:r>
              <a:rPr lang="en-US" sz="1600" u="none" strike="noStrike" dirty="0">
                <a:effectLst/>
              </a:rPr>
              <a:t>Supportive regulatory environment</a:t>
            </a:r>
          </a:p>
          <a:p>
            <a:pPr marL="347472" indent="-347472" algn="l" rtl="0" fontAlgn="base">
              <a:lnSpc>
                <a:spcPts val="1000"/>
              </a:lnSpc>
              <a:spcAft>
                <a:spcPts val="600"/>
              </a:spcAft>
              <a:buClr>
                <a:schemeClr val="accent2"/>
              </a:buClr>
              <a:buSzPct val="100000"/>
              <a:buFont typeface="Arial" panose="020B0604020202020204" pitchFamily="34" charset="0"/>
              <a:buChar char="•"/>
            </a:pPr>
            <a:r>
              <a:rPr lang="en-US" sz="1600" u="none" strike="noStrike" dirty="0">
                <a:effectLst/>
              </a:rPr>
              <a:t>Political stability</a:t>
            </a:r>
          </a:p>
          <a:p>
            <a:pPr marL="347472" indent="-347472" algn="l" rtl="0" fontAlgn="base">
              <a:lnSpc>
                <a:spcPts val="1000"/>
              </a:lnSpc>
              <a:spcAft>
                <a:spcPts val="600"/>
              </a:spcAft>
              <a:buClr>
                <a:schemeClr val="accent2"/>
              </a:buClr>
              <a:buSzPct val="100000"/>
              <a:buFont typeface="Arial" panose="020B0604020202020204" pitchFamily="34" charset="0"/>
              <a:buChar char="•"/>
            </a:pPr>
            <a:r>
              <a:rPr lang="en-US" sz="1600" u="none" strike="noStrike" dirty="0">
                <a:effectLst/>
              </a:rPr>
              <a:t>Business infrastructure</a:t>
            </a:r>
          </a:p>
          <a:p>
            <a:pPr marL="347472" indent="-347472" algn="l" rtl="0" fontAlgn="base">
              <a:lnSpc>
                <a:spcPts val="1000"/>
              </a:lnSpc>
              <a:spcAft>
                <a:spcPts val="600"/>
              </a:spcAft>
              <a:buClr>
                <a:schemeClr val="accent2"/>
              </a:buClr>
              <a:buSzPct val="100000"/>
              <a:buFont typeface="Arial" panose="020B0604020202020204" pitchFamily="34" charset="0"/>
              <a:buChar char="•"/>
            </a:pPr>
            <a:r>
              <a:rPr lang="en-US" sz="1600" u="none" strike="noStrike" dirty="0">
                <a:effectLst/>
              </a:rPr>
              <a:t>Access to expertise</a:t>
            </a:r>
          </a:p>
          <a:p>
            <a:pPr marL="347472" indent="-347472" algn="l" rtl="0" fontAlgn="base">
              <a:lnSpc>
                <a:spcPts val="1000"/>
              </a:lnSpc>
              <a:spcAft>
                <a:spcPts val="600"/>
              </a:spcAft>
              <a:buClr>
                <a:schemeClr val="accent2"/>
              </a:buClr>
              <a:buSzPct val="100000"/>
              <a:buFont typeface="Arial" panose="020B0604020202020204" pitchFamily="34" charset="0"/>
              <a:buChar char="•"/>
            </a:pPr>
            <a:r>
              <a:rPr lang="en-US" sz="1600" u="none" strike="noStrike" dirty="0">
                <a:effectLst/>
              </a:rPr>
              <a:t>Favorable legal framework</a:t>
            </a:r>
          </a:p>
          <a:p>
            <a:pPr marL="347472" indent="-347472" algn="l" rtl="0" fontAlgn="base">
              <a:lnSpc>
                <a:spcPts val="1000"/>
              </a:lnSpc>
              <a:spcAft>
                <a:spcPts val="600"/>
              </a:spcAft>
              <a:buClr>
                <a:schemeClr val="accent2"/>
              </a:buClr>
              <a:buSzPct val="100000"/>
              <a:buFont typeface="Arial" panose="020B0604020202020204" pitchFamily="34" charset="0"/>
              <a:buChar char="•"/>
            </a:pPr>
            <a:r>
              <a:rPr lang="en-US" sz="1600" u="none" strike="noStrike" dirty="0">
                <a:effectLst/>
              </a:rPr>
              <a:t>Reasonable capitalization requirements</a:t>
            </a:r>
          </a:p>
          <a:p>
            <a:pPr marL="347472" indent="-347472" algn="l" rtl="0" fontAlgn="base">
              <a:lnSpc>
                <a:spcPts val="1000"/>
              </a:lnSpc>
              <a:spcAft>
                <a:spcPts val="600"/>
              </a:spcAft>
              <a:buClr>
                <a:schemeClr val="accent2"/>
              </a:buClr>
              <a:buSzPct val="100000"/>
              <a:buFont typeface="Arial" panose="020B0604020202020204" pitchFamily="34" charset="0"/>
              <a:buChar char="•"/>
            </a:pPr>
            <a:r>
              <a:rPr lang="en-US" sz="1600" u="none" strike="noStrike" dirty="0">
                <a:effectLst/>
              </a:rPr>
              <a:t>Investment flexibility</a:t>
            </a:r>
          </a:p>
          <a:p>
            <a:pPr marL="347472" indent="-347472" algn="l" rtl="0" fontAlgn="base">
              <a:lnSpc>
                <a:spcPts val="1000"/>
              </a:lnSpc>
              <a:spcAft>
                <a:spcPts val="600"/>
              </a:spcAft>
              <a:buClr>
                <a:schemeClr val="accent2"/>
              </a:buClr>
              <a:buSzPct val="100000"/>
              <a:buFont typeface="Arial" panose="020B0604020202020204" pitchFamily="34" charset="0"/>
              <a:buChar char="•"/>
            </a:pPr>
            <a:r>
              <a:rPr lang="en-US" sz="1600" u="none" strike="noStrike" dirty="0">
                <a:effectLst/>
              </a:rPr>
              <a:t>Competitive premium taxes</a:t>
            </a:r>
          </a:p>
          <a:p>
            <a:pPr marL="347472" indent="-347472" algn="l" rtl="0" fontAlgn="base">
              <a:lnSpc>
                <a:spcPts val="1000"/>
              </a:lnSpc>
              <a:spcAft>
                <a:spcPts val="600"/>
              </a:spcAft>
              <a:buClr>
                <a:schemeClr val="accent2"/>
              </a:buClr>
              <a:buSzPct val="100000"/>
              <a:buFont typeface="Arial" panose="020B0604020202020204" pitchFamily="34" charset="0"/>
              <a:buChar char="•"/>
            </a:pPr>
            <a:r>
              <a:rPr lang="en-US" sz="1600" u="none" strike="noStrike" dirty="0">
                <a:effectLst/>
              </a:rPr>
              <a:t>Active industry associations</a:t>
            </a:r>
            <a:endParaRPr lang="en-US" sz="1600" dirty="0"/>
          </a:p>
        </p:txBody>
      </p:sp>
      <p:sp>
        <p:nvSpPr>
          <p:cNvPr id="4" name="Group of images" descr="Group of images showing Vermont scenary: skiing, Lake Champlain, airport and capitol building">
            <a:extLst>
              <a:ext uri="{FF2B5EF4-FFF2-40B4-BE49-F238E27FC236}">
                <a16:creationId xmlns:a16="http://schemas.microsoft.com/office/drawing/2014/main" id="{DBD3CCB1-6AB1-DC9D-FD36-FB511FB6C372}"/>
              </a:ext>
            </a:extLst>
          </p:cNvPr>
          <p:cNvSpPr>
            <a:spLocks noGrp="1" noRot="1" noChangeAspect="1" noMove="1" noResize="1" noEditPoints="1" noAdjustHandles="1" noChangeArrowheads="1" noChangeShapeType="1"/>
          </p:cNvSpPr>
          <p:nvPr/>
        </p:nvSpPr>
        <p:spPr>
          <a:xfrm>
            <a:off x="0" y="461075"/>
            <a:ext cx="3843210" cy="593584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lIns="2011680" rtlCol="0" anchor="ctr"/>
          <a:lstStyle/>
          <a:p>
            <a:pPr algn="ctr"/>
            <a:endParaRPr lang="en-US" dirty="0"/>
          </a:p>
        </p:txBody>
      </p:sp>
      <p:pic>
        <p:nvPicPr>
          <p:cNvPr id="18" name="Graphic 17" descr="Vermont captive insurance logo">
            <a:extLst>
              <a:ext uri="{FF2B5EF4-FFF2-40B4-BE49-F238E27FC236}">
                <a16:creationId xmlns:a16="http://schemas.microsoft.com/office/drawing/2014/main" id="{F914BCCA-DC9C-84AB-FB86-FF649EE630B1}"/>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9626154" y="5845215"/>
            <a:ext cx="2145300" cy="720437"/>
          </a:xfrm>
          <a:prstGeom prst="rect">
            <a:avLst/>
          </a:prstGeom>
        </p:spPr>
      </p:pic>
    </p:spTree>
    <p:extLst>
      <p:ext uri="{BB962C8B-B14F-4D97-AF65-F5344CB8AC3E}">
        <p14:creationId xmlns:p14="http://schemas.microsoft.com/office/powerpoint/2010/main" val="4200324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7AAFE-A438-768B-34E6-D11AB67119A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A4D0B12-B959-9A02-DA9C-71B894F5A74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5">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C14D7-9E00-8816-97C5-612FE30CED2C}"/>
              </a:ext>
            </a:extLst>
          </p:cNvPr>
          <p:cNvSpPr>
            <a:spLocks noGrp="1" noRot="1" noMove="1" noResize="1" noEditPoints="1" noAdjustHandles="1" noChangeArrowheads="1" noChangeShapeType="1"/>
          </p:cNvSpPr>
          <p:nvPr>
            <p:ph type="ctrTitle"/>
          </p:nvPr>
        </p:nvSpPr>
        <p:spPr>
          <a:xfrm>
            <a:off x="835692" y="455401"/>
            <a:ext cx="9395703" cy="1205642"/>
          </a:xfrm>
        </p:spPr>
        <p:txBody>
          <a:bodyPr>
            <a:noAutofit/>
          </a:bodyPr>
          <a:lstStyle/>
          <a:p>
            <a:pPr algn="l">
              <a:lnSpc>
                <a:spcPts val="6000"/>
              </a:lnSpc>
            </a:pPr>
            <a:r>
              <a:rPr lang="en-US" sz="5500" dirty="0">
                <a:solidFill>
                  <a:schemeClr val="tx2"/>
                </a:solidFill>
              </a:rPr>
              <a:t>How does Vermont do it?</a:t>
            </a:r>
          </a:p>
        </p:txBody>
      </p:sp>
      <p:sp>
        <p:nvSpPr>
          <p:cNvPr id="3" name="Subtitle 2">
            <a:extLst>
              <a:ext uri="{FF2B5EF4-FFF2-40B4-BE49-F238E27FC236}">
                <a16:creationId xmlns:a16="http://schemas.microsoft.com/office/drawing/2014/main" id="{37DCEC39-FBFF-2034-E2D0-E2D7A85AB156}"/>
              </a:ext>
            </a:extLst>
          </p:cNvPr>
          <p:cNvSpPr>
            <a:spLocks noGrp="1" noRot="1" noMove="1" noResize="1" noEditPoints="1" noAdjustHandles="1" noChangeArrowheads="1" noChangeShapeType="1"/>
          </p:cNvSpPr>
          <p:nvPr>
            <p:ph type="subTitle" idx="1"/>
          </p:nvPr>
        </p:nvSpPr>
        <p:spPr>
          <a:xfrm>
            <a:off x="835691" y="2138245"/>
            <a:ext cx="5517812" cy="4170834"/>
          </a:xfrm>
        </p:spPr>
        <p:txBody>
          <a:bodyPr>
            <a:noAutofit/>
          </a:bodyPr>
          <a:lstStyle/>
          <a:p>
            <a:pPr algn="l">
              <a:spcAft>
                <a:spcPts val="600"/>
              </a:spcAft>
            </a:pPr>
            <a:r>
              <a:rPr lang="en-US" sz="1800" b="1" cap="all" spc="300" dirty="0">
                <a:solidFill>
                  <a:schemeClr val="accent2"/>
                </a:solidFill>
              </a:rPr>
              <a:t>The three KEY PLAYERS of</a:t>
            </a:r>
            <a:br>
              <a:rPr lang="en-US" sz="1800" b="1" cap="all" spc="300" dirty="0">
                <a:solidFill>
                  <a:schemeClr val="accent2"/>
                </a:solidFill>
              </a:rPr>
            </a:br>
            <a:r>
              <a:rPr lang="en-US" sz="1800" b="1" cap="all" spc="300" dirty="0">
                <a:solidFill>
                  <a:schemeClr val="accent2"/>
                </a:solidFill>
              </a:rPr>
              <a:t>Vermont Captive</a:t>
            </a:r>
          </a:p>
          <a:p>
            <a:pPr marL="800100" lvl="1" indent="-342900" algn="l">
              <a:lnSpc>
                <a:spcPts val="2100"/>
              </a:lnSpc>
              <a:spcAft>
                <a:spcPts val="600"/>
              </a:spcAft>
              <a:buClr>
                <a:schemeClr val="accent2"/>
              </a:buClr>
              <a:buFont typeface="Arial" panose="020B0604020202020204" pitchFamily="34" charset="0"/>
              <a:buChar char="•"/>
            </a:pPr>
            <a:r>
              <a:rPr lang="en-US" sz="1600" b="1" dirty="0">
                <a:solidFill>
                  <a:schemeClr val="accent1"/>
                </a:solidFill>
              </a:rPr>
              <a:t>Vermont Department of Federal Regulation (DFR) </a:t>
            </a:r>
            <a:r>
              <a:rPr lang="en-US" sz="1600" dirty="0"/>
              <a:t>r</a:t>
            </a:r>
            <a:r>
              <a:rPr lang="en-US" sz="1600" u="none" strike="noStrike" dirty="0">
                <a:effectLst/>
              </a:rPr>
              <a:t>egulates and oversees the financial health, compliance, and stability of captive insurers.</a:t>
            </a:r>
            <a:endParaRPr lang="en-US" sz="1600" dirty="0"/>
          </a:p>
          <a:p>
            <a:pPr marL="800100" lvl="1" indent="-342900" algn="l">
              <a:lnSpc>
                <a:spcPts val="2100"/>
              </a:lnSpc>
              <a:spcAft>
                <a:spcPts val="600"/>
              </a:spcAft>
              <a:buClr>
                <a:schemeClr val="accent2"/>
              </a:buClr>
              <a:buFont typeface="Arial" panose="020B0604020202020204" pitchFamily="34" charset="0"/>
              <a:buChar char="•"/>
            </a:pPr>
            <a:r>
              <a:rPr lang="en-US" sz="1600" b="1" dirty="0">
                <a:solidFill>
                  <a:schemeClr val="accent1"/>
                </a:solidFill>
              </a:rPr>
              <a:t>Vermont Department of Economic Development (DED) </a:t>
            </a:r>
            <a:r>
              <a:rPr lang="en-US" sz="1600" u="none" strike="noStrike" dirty="0">
                <a:effectLst/>
              </a:rPr>
              <a:t>drives economic growth and supports captive insurance industry initiatives.</a:t>
            </a:r>
            <a:endParaRPr lang="en-US" sz="1600" dirty="0"/>
          </a:p>
          <a:p>
            <a:pPr marL="800100" lvl="1" indent="-342900" algn="l">
              <a:lnSpc>
                <a:spcPts val="2100"/>
              </a:lnSpc>
              <a:spcAft>
                <a:spcPts val="600"/>
              </a:spcAft>
              <a:buClr>
                <a:schemeClr val="accent2"/>
              </a:buClr>
              <a:buFont typeface="Arial" panose="020B0604020202020204" pitchFamily="34" charset="0"/>
              <a:buChar char="•"/>
            </a:pPr>
            <a:r>
              <a:rPr lang="en-US" sz="1600" b="1" dirty="0">
                <a:solidFill>
                  <a:schemeClr val="accent1"/>
                </a:solidFill>
              </a:rPr>
              <a:t>Vermont Captive Insurance Association (VCIA) </a:t>
            </a:r>
            <a:r>
              <a:rPr lang="en-US" sz="1600" dirty="0"/>
              <a:t>a</a:t>
            </a:r>
            <a:r>
              <a:rPr lang="en-US" sz="1600" u="none" strike="noStrike" dirty="0">
                <a:effectLst/>
              </a:rPr>
              <a:t>dvocates for the industry, providing education, networking, and support for captive insurers.</a:t>
            </a:r>
            <a:endParaRPr lang="en-US" sz="1600" dirty="0"/>
          </a:p>
        </p:txBody>
      </p:sp>
      <p:cxnSp>
        <p:nvCxnSpPr>
          <p:cNvPr id="8" name="Straight Connector 7">
            <a:extLst>
              <a:ext uri="{FF2B5EF4-FFF2-40B4-BE49-F238E27FC236}">
                <a16:creationId xmlns:a16="http://schemas.microsoft.com/office/drawing/2014/main" id="{948F0793-6DAF-8F9C-9A63-49BD9086803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95483" y="1661043"/>
            <a:ext cx="4700016"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8" name="Graphic 17" descr="Vermont captive insurance logo">
            <a:extLst>
              <a:ext uri="{FF2B5EF4-FFF2-40B4-BE49-F238E27FC236}">
                <a16:creationId xmlns:a16="http://schemas.microsoft.com/office/drawing/2014/main" id="{E5C2D294-8BEB-1DF6-9FD5-FB3285D7580E}"/>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9626154" y="5845215"/>
            <a:ext cx="2145300" cy="720437"/>
          </a:xfrm>
          <a:prstGeom prst="rect">
            <a:avLst/>
          </a:prstGeom>
        </p:spPr>
      </p:pic>
      <p:pic>
        <p:nvPicPr>
          <p:cNvPr id="6" name="Picture 5" descr="Photo with people from left to right: Jim Devoe-Talluto, Christine Brown, Sandy Bigglestone, Brittany Nevins, Dan Petterson">
            <a:extLst>
              <a:ext uri="{FF2B5EF4-FFF2-40B4-BE49-F238E27FC236}">
                <a16:creationId xmlns:a16="http://schemas.microsoft.com/office/drawing/2014/main" id="{8919ADF1-F657-E33A-29DF-F14D3925F2EF}"/>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6637075" y="2231764"/>
            <a:ext cx="4700016" cy="3226598"/>
          </a:xfrm>
          <a:prstGeom prst="rect">
            <a:avLst/>
          </a:prstGeom>
        </p:spPr>
      </p:pic>
      <p:sp>
        <p:nvSpPr>
          <p:cNvPr id="7" name="Right Triangle 6">
            <a:extLst>
              <a:ext uri="{FF2B5EF4-FFF2-40B4-BE49-F238E27FC236}">
                <a16:creationId xmlns:a16="http://schemas.microsoft.com/office/drawing/2014/main" id="{03165300-2A80-ACA0-ECB2-34AFE080086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21577" y="5233636"/>
            <a:ext cx="240224" cy="240224"/>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20CDA057-507A-03A7-8A9C-B4AA79DA66C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621577" y="2219216"/>
            <a:ext cx="240224" cy="240224"/>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F90A3F76-0A28-AC94-783E-78C4C5F7CA4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11108336" y="5233636"/>
            <a:ext cx="240224" cy="240224"/>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4A565434-1D02-4CBD-A316-23C6E8FE50F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0800000">
            <a:off x="11116085" y="2219216"/>
            <a:ext cx="240224" cy="240224"/>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146050"/>
      </p:ext>
    </p:extLst>
  </p:cSld>
  <p:clrMapOvr>
    <a:masterClrMapping/>
  </p:clrMapOvr>
</p:sld>
</file>

<file path=ppt/theme/theme1.xml><?xml version="1.0" encoding="utf-8"?>
<a:theme xmlns:a="http://schemas.openxmlformats.org/drawingml/2006/main" name="Office Theme">
  <a:themeElements>
    <a:clrScheme name="Custom 2">
      <a:dk1>
        <a:srgbClr val="5E5E5E"/>
      </a:dk1>
      <a:lt1>
        <a:srgbClr val="FFFFFF"/>
      </a:lt1>
      <a:dk2>
        <a:srgbClr val="00472E"/>
      </a:dk2>
      <a:lt2>
        <a:srgbClr val="D3D9C7"/>
      </a:lt2>
      <a:accent1>
        <a:srgbClr val="004157"/>
      </a:accent1>
      <a:accent2>
        <a:srgbClr val="C19F45"/>
      </a:accent2>
      <a:accent3>
        <a:srgbClr val="00472E"/>
      </a:accent3>
      <a:accent4>
        <a:srgbClr val="579661"/>
      </a:accent4>
      <a:accent5>
        <a:srgbClr val="D3D9C7"/>
      </a:accent5>
      <a:accent6>
        <a:srgbClr val="DEDEDB"/>
      </a:accent6>
      <a:hlink>
        <a:srgbClr val="579661"/>
      </a:hlink>
      <a:folHlink>
        <a:srgbClr val="C19F45"/>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8014</TotalTime>
  <Words>927</Words>
  <Application>Microsoft Office PowerPoint</Application>
  <PresentationFormat>Widescreen</PresentationFormat>
  <Paragraphs>161</Paragraphs>
  <Slides>17</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Times New Roman</vt:lpstr>
      <vt:lpstr>Trebuchet MS</vt:lpstr>
      <vt:lpstr>Aptos Display</vt:lpstr>
      <vt:lpstr>Aptos</vt:lpstr>
      <vt:lpstr>Arial</vt:lpstr>
      <vt:lpstr>Office Theme</vt:lpstr>
      <vt:lpstr>Custom Design</vt:lpstr>
      <vt:lpstr>Captive insurance</vt:lpstr>
      <vt:lpstr>Agenda</vt:lpstr>
      <vt:lpstr>What is a captive? </vt:lpstr>
      <vt:lpstr>A captive insurance company:</vt:lpstr>
      <vt:lpstr>Captive vs. commercial insurance</vt:lpstr>
      <vt:lpstr>Why do organizations set up captives?</vt:lpstr>
      <vt:lpstr>Our unique challenges— why a captive could be ideal</vt:lpstr>
      <vt:lpstr>Choosing a strong captive domicile</vt:lpstr>
      <vt:lpstr>How does Vermont do it?</vt:lpstr>
      <vt:lpstr>Vermont’s regulatory approach</vt:lpstr>
      <vt:lpstr>Vermont DFR—Captive Division</vt:lpstr>
      <vt:lpstr>Industries represented in Vermont’s captives</vt:lpstr>
      <vt:lpstr>Vermont—the world’s #1 captive domicile</vt:lpstr>
      <vt:lpstr>Vermont Captive Insurance Association</vt:lpstr>
      <vt:lpstr>Why is Vermont the best choice for you?</vt:lpstr>
      <vt:lpstr>Steps to form a captive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 Raleigh</dc:creator>
  <cp:lastModifiedBy>Nevins, Brittany</cp:lastModifiedBy>
  <cp:revision>102</cp:revision>
  <dcterms:created xsi:type="dcterms:W3CDTF">2024-09-13T15:59:57Z</dcterms:created>
  <dcterms:modified xsi:type="dcterms:W3CDTF">2025-09-18T15:28:14Z</dcterms:modified>
</cp:coreProperties>
</file>